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12" r:id="rId3"/>
    <p:sldId id="274" r:id="rId4"/>
    <p:sldId id="284" r:id="rId5"/>
    <p:sldId id="279" r:id="rId6"/>
    <p:sldId id="277" r:id="rId7"/>
    <p:sldId id="310" r:id="rId8"/>
    <p:sldId id="306" r:id="rId9"/>
    <p:sldId id="311" r:id="rId10"/>
    <p:sldId id="257" r:id="rId11"/>
    <p:sldId id="268" r:id="rId12"/>
    <p:sldId id="296" r:id="rId13"/>
    <p:sldId id="31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613" autoAdjust="0"/>
  </p:normalViewPr>
  <p:slideViewPr>
    <p:cSldViewPr snapToGrid="0">
      <p:cViewPr varScale="1">
        <p:scale>
          <a:sx n="74" d="100"/>
          <a:sy n="74" d="100"/>
        </p:scale>
        <p:origin x="1027"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3746C-E4C2-4B1E-972D-AABEE5BD764F}" type="datetimeFigureOut">
              <a:rPr lang="en-GB" smtClean="0"/>
              <a:t>24/07/2024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42330-C60A-422C-A56A-74DFB4BE7DFA}" type="slidenum">
              <a:rPr lang="en-GB" smtClean="0"/>
              <a:t>‹#›</a:t>
            </a:fld>
            <a:endParaRPr lang="en-GB"/>
          </a:p>
        </p:txBody>
      </p:sp>
    </p:spTree>
    <p:extLst>
      <p:ext uri="{BB962C8B-B14F-4D97-AF65-F5344CB8AC3E}">
        <p14:creationId xmlns:p14="http://schemas.microsoft.com/office/powerpoint/2010/main" val="1737065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A404B6EC-EC6D-4FB0-90C7-C5200551130F}" type="slidenum">
              <a:rPr lang="en-US" smtClean="0"/>
              <a:t>2</a:t>
            </a:fld>
            <a:endParaRPr lang="en-US"/>
          </a:p>
        </p:txBody>
      </p:sp>
    </p:spTree>
    <p:extLst>
      <p:ext uri="{BB962C8B-B14F-4D97-AF65-F5344CB8AC3E}">
        <p14:creationId xmlns:p14="http://schemas.microsoft.com/office/powerpoint/2010/main" val="356781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542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502C-9D04-D42E-DB21-029802FCA5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0A6461A-8D4C-BFE7-DD4B-88906F4097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181E4FC-3C3D-2356-BB77-DC93125255DE}"/>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5" name="Footer Placeholder 4">
            <a:extLst>
              <a:ext uri="{FF2B5EF4-FFF2-40B4-BE49-F238E27FC236}">
                <a16:creationId xmlns:a16="http://schemas.microsoft.com/office/drawing/2014/main" id="{458F3933-68A7-7BE0-0E8C-961B925C1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97D18-6C4E-0FDF-0D67-44E2E8B5D866}"/>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412267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F4E2-BFFC-C4F0-BCF0-D1FB6B5E3AF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243C551-EF6F-DF4C-747A-92A35495A2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CF8667-69CC-A846-7680-794116F8B2C5}"/>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5" name="Footer Placeholder 4">
            <a:extLst>
              <a:ext uri="{FF2B5EF4-FFF2-40B4-BE49-F238E27FC236}">
                <a16:creationId xmlns:a16="http://schemas.microsoft.com/office/drawing/2014/main" id="{D39AC10C-AE9C-45FA-B96A-76A774D94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9A4FC-BC13-FB4B-6872-15C1253372DD}"/>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20006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FAF4E-A37B-F997-7300-62F27FF13DC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EB86A8-384D-F3F4-2033-95A41D72B8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3A9F3C-2AE6-E227-1171-7ABB2CDB2A79}"/>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5" name="Footer Placeholder 4">
            <a:extLst>
              <a:ext uri="{FF2B5EF4-FFF2-40B4-BE49-F238E27FC236}">
                <a16:creationId xmlns:a16="http://schemas.microsoft.com/office/drawing/2014/main" id="{CB3BD27F-2E18-997C-687E-6B814748D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64A81-0BBC-906A-3A2E-8990F51A6003}"/>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151346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020D-70A7-E294-0C0F-486AA89FC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9DC01-943E-7E64-817B-939CF9EB7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ACE6A5-782A-9580-4E5E-689DAF5AFD5A}"/>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5" name="Footer Placeholder 4">
            <a:extLst>
              <a:ext uri="{FF2B5EF4-FFF2-40B4-BE49-F238E27FC236}">
                <a16:creationId xmlns:a16="http://schemas.microsoft.com/office/drawing/2014/main" id="{90497DAF-E1B0-389E-7C55-169853637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60146-BA9F-3A36-5A7B-2B4248E97F43}"/>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4121963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8777-263C-4E83-CFF7-7219B3EBB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A568E-14EA-A1AF-6C1D-6EE35FDECD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013A1-C5E3-8315-B19C-64E8AF0C5E12}"/>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5" name="Footer Placeholder 4">
            <a:extLst>
              <a:ext uri="{FF2B5EF4-FFF2-40B4-BE49-F238E27FC236}">
                <a16:creationId xmlns:a16="http://schemas.microsoft.com/office/drawing/2014/main" id="{5080764E-9915-CFA8-F9E6-4412541BC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E9E07-7CB3-0AA4-7BF8-BC754BA30E99}"/>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347708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D4A9-45A3-E550-BCDE-6E9F76189F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FD90-1DFC-4D7E-5E0B-A2FF72B069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3BEDF8-579D-8B0C-EB44-F43BDA148B82}"/>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5" name="Footer Placeholder 4">
            <a:extLst>
              <a:ext uri="{FF2B5EF4-FFF2-40B4-BE49-F238E27FC236}">
                <a16:creationId xmlns:a16="http://schemas.microsoft.com/office/drawing/2014/main" id="{145B4E71-A154-80D0-5B4F-C587B9B40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D72E9-EDD3-2E6B-6F39-EFB6972D292B}"/>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239440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4418-5C03-D6DA-3273-BF0286ABF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0B832-1ED2-948D-C1BD-BA30C0227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1ACC4-C470-8B57-D5A1-1606A4AC4F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A1FF9E-7681-C2EA-6610-9FFC67359AC5}"/>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6" name="Footer Placeholder 5">
            <a:extLst>
              <a:ext uri="{FF2B5EF4-FFF2-40B4-BE49-F238E27FC236}">
                <a16:creationId xmlns:a16="http://schemas.microsoft.com/office/drawing/2014/main" id="{D4F3663A-EDFC-35D2-FA1A-529269D21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7394C-5A6D-80E6-C03D-3220C44CC6F9}"/>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58234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F697-E6D7-910B-967C-E7EF957F34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9FCB0-17A6-1253-7016-C2CC2FDD0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19EA4-6269-3DBC-F14F-112B40FF67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825DB-2682-7B21-B656-80B92B960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087151-213C-7CC7-1D14-737B08D3F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CF36C8-4EB4-9E2F-0C48-F19DD0719F2E}"/>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8" name="Footer Placeholder 7">
            <a:extLst>
              <a:ext uri="{FF2B5EF4-FFF2-40B4-BE49-F238E27FC236}">
                <a16:creationId xmlns:a16="http://schemas.microsoft.com/office/drawing/2014/main" id="{26720C6A-DEF4-965E-BA37-502A794258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39F2D4-5E9B-73B9-904F-2947AC0AAA9C}"/>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306753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7CEC-B5D2-757D-B930-A9CC7F3784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74B2EC-1CF3-0C41-D6D1-99E741C6BF90}"/>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4" name="Footer Placeholder 3">
            <a:extLst>
              <a:ext uri="{FF2B5EF4-FFF2-40B4-BE49-F238E27FC236}">
                <a16:creationId xmlns:a16="http://schemas.microsoft.com/office/drawing/2014/main" id="{33D82393-EC77-5DEA-6E32-EB2EE7C8B7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95A722-2494-E547-6465-4C06B28013AA}"/>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1403469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66D09-51F8-E0D4-E7C3-81852D5D7C8C}"/>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3" name="Footer Placeholder 2">
            <a:extLst>
              <a:ext uri="{FF2B5EF4-FFF2-40B4-BE49-F238E27FC236}">
                <a16:creationId xmlns:a16="http://schemas.microsoft.com/office/drawing/2014/main" id="{5102897B-EF3F-E967-5CB3-8A9F6BD60B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B51929-E082-55BB-0198-2CE4F029A754}"/>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2399476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0481-9E8B-8514-5B34-D86AE7A6F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4A6A94-0C4C-D71C-CC5A-01F91D5E8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D07D1-080B-0E25-2DEE-02D32FF7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BAC9E2-E902-9241-39FA-0EABC9C115C4}"/>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6" name="Footer Placeholder 5">
            <a:extLst>
              <a:ext uri="{FF2B5EF4-FFF2-40B4-BE49-F238E27FC236}">
                <a16:creationId xmlns:a16="http://schemas.microsoft.com/office/drawing/2014/main" id="{78FA5D4B-5247-CDA0-D51A-D6EE7FB06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692DD-8D6E-D1DE-471E-3C470FA215FB}"/>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160878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8CAE-AE9B-2091-5277-6385156394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AC6040-913E-6CC1-C82C-327348525E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7237F5-A695-9AD6-E543-582708930439}"/>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5" name="Footer Placeholder 4">
            <a:extLst>
              <a:ext uri="{FF2B5EF4-FFF2-40B4-BE49-F238E27FC236}">
                <a16:creationId xmlns:a16="http://schemas.microsoft.com/office/drawing/2014/main" id="{B39DC64A-6A8C-17A0-397D-EA0771FF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B3752-CB83-785E-481F-E065C2C0589C}"/>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2606936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CC33-65DC-0762-C61D-E3B803C13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76B818-3749-F4F5-DCC3-268BAD7E1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47102C-680C-89A8-6F96-A13E52932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E4C2B2-A475-CC4F-B5FF-6266F0E8145F}"/>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6" name="Footer Placeholder 5">
            <a:extLst>
              <a:ext uri="{FF2B5EF4-FFF2-40B4-BE49-F238E27FC236}">
                <a16:creationId xmlns:a16="http://schemas.microsoft.com/office/drawing/2014/main" id="{A8D28F39-ACC5-CEF9-231D-1E7A3A361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9B682-CD4C-242E-0093-6ADC21FD2F4A}"/>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4177074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FC02-F65D-0672-B956-0F9DA8B1C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7179DF-AFC7-2ACF-D5EB-550EA9E27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F0D3F-4ADC-A9B9-16C9-D83F42CD0195}"/>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5" name="Footer Placeholder 4">
            <a:extLst>
              <a:ext uri="{FF2B5EF4-FFF2-40B4-BE49-F238E27FC236}">
                <a16:creationId xmlns:a16="http://schemas.microsoft.com/office/drawing/2014/main" id="{731132B5-6FD2-C750-2923-0793E6BA4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B7F65-6458-709C-FA4F-E0BF77CB8B9C}"/>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2884106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F921F-5336-DAC2-E225-C4982EA02D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5030DC-F3C7-7AA1-DF8C-1FCACE1BC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A42F4-C3E2-1F2A-3F05-2D2298CA5F17}"/>
              </a:ext>
            </a:extLst>
          </p:cNvPr>
          <p:cNvSpPr>
            <a:spLocks noGrp="1"/>
          </p:cNvSpPr>
          <p:nvPr>
            <p:ph type="dt" sz="half" idx="10"/>
          </p:nvPr>
        </p:nvSpPr>
        <p:spPr/>
        <p:txBody>
          <a:bodyPr/>
          <a:lstStyle/>
          <a:p>
            <a:fld id="{FEBEC812-821A-43AA-861D-B765A67FFE35}" type="datetimeFigureOut">
              <a:rPr lang="en-US" smtClean="0"/>
              <a:t>7/24/2024</a:t>
            </a:fld>
            <a:endParaRPr lang="en-US"/>
          </a:p>
        </p:txBody>
      </p:sp>
      <p:sp>
        <p:nvSpPr>
          <p:cNvPr id="5" name="Footer Placeholder 4">
            <a:extLst>
              <a:ext uri="{FF2B5EF4-FFF2-40B4-BE49-F238E27FC236}">
                <a16:creationId xmlns:a16="http://schemas.microsoft.com/office/drawing/2014/main" id="{BBEA4F0F-523C-20F3-5E45-1248FE7E7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F7ABA-00DF-550B-ACCB-E825EDF00E48}"/>
              </a:ext>
            </a:extLst>
          </p:cNvPr>
          <p:cNvSpPr>
            <a:spLocks noGrp="1"/>
          </p:cNvSpPr>
          <p:nvPr>
            <p:ph type="sldNum" sz="quarter" idx="12"/>
          </p:nvPr>
        </p:nvSpPr>
        <p:spPr/>
        <p:txBody>
          <a:bodyPr/>
          <a:lstStyle/>
          <a:p>
            <a:fld id="{0131AC6D-B28C-4B02-AE29-0AD16B36E07A}" type="slidenum">
              <a:rPr lang="en-US" smtClean="0"/>
              <a:t>‹#›</a:t>
            </a:fld>
            <a:endParaRPr lang="en-US"/>
          </a:p>
        </p:txBody>
      </p:sp>
    </p:spTree>
    <p:extLst>
      <p:ext uri="{BB962C8B-B14F-4D97-AF65-F5344CB8AC3E}">
        <p14:creationId xmlns:p14="http://schemas.microsoft.com/office/powerpoint/2010/main" val="406113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2263-894E-2BBC-BCE8-B712EB87AB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D822090-8284-AB04-CBE5-459D6EAACB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926157-17F1-2DBF-7D4A-989E91A7FBCA}"/>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5" name="Footer Placeholder 4">
            <a:extLst>
              <a:ext uri="{FF2B5EF4-FFF2-40B4-BE49-F238E27FC236}">
                <a16:creationId xmlns:a16="http://schemas.microsoft.com/office/drawing/2014/main" id="{BD0B09E6-4585-A48A-67AC-883ACFD06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C4B43-B447-5CC3-FB09-A87345238A01}"/>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264740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0831-0F68-A687-E758-FC49008DF5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B25E668-A6A0-9CA8-0DC3-D99C8DB941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FF4973-8D01-7149-E45B-6B4488E2DE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0300BE-7BF4-379B-E435-15C7D16781E0}"/>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6" name="Footer Placeholder 5">
            <a:extLst>
              <a:ext uri="{FF2B5EF4-FFF2-40B4-BE49-F238E27FC236}">
                <a16:creationId xmlns:a16="http://schemas.microsoft.com/office/drawing/2014/main" id="{5CEBDDF2-5B5E-88A6-FA2F-198F0C85D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05FE0-187C-6B50-6272-F4F32285B497}"/>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391152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9318-0EC9-2253-5B82-197BCC6217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9A9751-948A-6F79-B235-4E2ED06D66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6C1B0D-D8AD-D0CC-9049-01D10C064F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BBA4127-4CF4-9AAF-BBCC-1383122B8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9A74DA1-DA86-C161-040F-BA6EF59DEB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4F1634E-2E4B-AB33-41C5-BF9A1B36F496}"/>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8" name="Footer Placeholder 7">
            <a:extLst>
              <a:ext uri="{FF2B5EF4-FFF2-40B4-BE49-F238E27FC236}">
                <a16:creationId xmlns:a16="http://schemas.microsoft.com/office/drawing/2014/main" id="{4BDD101A-CF3E-6151-9B93-2C3E2E638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434B47-F4A5-68C6-51E9-6FA1A28B835F}"/>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196610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ACF0-1755-7528-FB63-4548065C9D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B874A60-B1AD-6A19-CEFD-632D4ABD3552}"/>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4" name="Footer Placeholder 3">
            <a:extLst>
              <a:ext uri="{FF2B5EF4-FFF2-40B4-BE49-F238E27FC236}">
                <a16:creationId xmlns:a16="http://schemas.microsoft.com/office/drawing/2014/main" id="{380E48A3-FC37-F476-59F2-B965C40EF1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23BB3-A0CF-85BF-27C6-83867CA8606D}"/>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374922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77DF6C-2E8F-3EA6-64BC-CF2D9F689427}"/>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3" name="Footer Placeholder 2">
            <a:extLst>
              <a:ext uri="{FF2B5EF4-FFF2-40B4-BE49-F238E27FC236}">
                <a16:creationId xmlns:a16="http://schemas.microsoft.com/office/drawing/2014/main" id="{206E0F36-D47B-0120-D860-8DD45532B4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90DB77-E2EE-15EC-5363-07B1C2716D12}"/>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68039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309D-69FD-7291-453E-D65822691C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6C3C61F-5644-AE26-A429-CCC21D522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22EBF-46D3-C09D-F83D-9C74DB239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0C28A3-6BBB-F555-AC56-DDBDBACC9F53}"/>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6" name="Footer Placeholder 5">
            <a:extLst>
              <a:ext uri="{FF2B5EF4-FFF2-40B4-BE49-F238E27FC236}">
                <a16:creationId xmlns:a16="http://schemas.microsoft.com/office/drawing/2014/main" id="{53DC93CD-26AA-42E7-E75D-A3E695821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433DF-AD90-27BA-F5D1-EE23642CD4E9}"/>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384227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43AC-B445-431F-CD35-F2FE244A6D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F03C394-099E-48FA-34E9-517EFB487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8A6F0F-22E1-DE78-AA74-7AA9008D5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0D8983-5076-DDF0-8084-9719FEA7E3AF}"/>
              </a:ext>
            </a:extLst>
          </p:cNvPr>
          <p:cNvSpPr>
            <a:spLocks noGrp="1"/>
          </p:cNvSpPr>
          <p:nvPr>
            <p:ph type="dt" sz="half" idx="10"/>
          </p:nvPr>
        </p:nvSpPr>
        <p:spPr/>
        <p:txBody>
          <a:bodyPr/>
          <a:lstStyle/>
          <a:p>
            <a:fld id="{6457A100-AF18-45C3-9DFA-3B7983B896AD}" type="datetimeFigureOut">
              <a:rPr lang="en-US" smtClean="0"/>
              <a:t>7/24/2024</a:t>
            </a:fld>
            <a:endParaRPr lang="en-US"/>
          </a:p>
        </p:txBody>
      </p:sp>
      <p:sp>
        <p:nvSpPr>
          <p:cNvPr id="6" name="Footer Placeholder 5">
            <a:extLst>
              <a:ext uri="{FF2B5EF4-FFF2-40B4-BE49-F238E27FC236}">
                <a16:creationId xmlns:a16="http://schemas.microsoft.com/office/drawing/2014/main" id="{F75CD81A-2196-11AA-FF69-E0F4D5F88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F9A20-580C-71B2-EA37-2B28451C8FF1}"/>
              </a:ext>
            </a:extLst>
          </p:cNvPr>
          <p:cNvSpPr>
            <a:spLocks noGrp="1"/>
          </p:cNvSpPr>
          <p:nvPr>
            <p:ph type="sldNum" sz="quarter" idx="12"/>
          </p:nvPr>
        </p:nvSpPr>
        <p:spPr/>
        <p:txBody>
          <a:bodyPr/>
          <a:lstStyle/>
          <a:p>
            <a:fld id="{5E20E998-F6F7-4C90-B5DB-3136F7B10667}" type="slidenum">
              <a:rPr lang="en-US" smtClean="0"/>
              <a:t>‹#›</a:t>
            </a:fld>
            <a:endParaRPr lang="en-US"/>
          </a:p>
        </p:txBody>
      </p:sp>
    </p:spTree>
    <p:extLst>
      <p:ext uri="{BB962C8B-B14F-4D97-AF65-F5344CB8AC3E}">
        <p14:creationId xmlns:p14="http://schemas.microsoft.com/office/powerpoint/2010/main" val="190754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CA873F-D933-92E1-4A01-C53D97233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A610E4-D106-F4D2-4BBE-62288B2D2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F828FB-F5A2-E937-EA85-72DE5BAB0A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57A100-AF18-45C3-9DFA-3B7983B896AD}" type="datetimeFigureOut">
              <a:rPr lang="en-US" smtClean="0"/>
              <a:t>7/24/2024</a:t>
            </a:fld>
            <a:endParaRPr lang="en-US"/>
          </a:p>
        </p:txBody>
      </p:sp>
      <p:sp>
        <p:nvSpPr>
          <p:cNvPr id="5" name="Footer Placeholder 4">
            <a:extLst>
              <a:ext uri="{FF2B5EF4-FFF2-40B4-BE49-F238E27FC236}">
                <a16:creationId xmlns:a16="http://schemas.microsoft.com/office/drawing/2014/main" id="{C14B32A2-390B-93D0-697D-11DBE649B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119A25-C230-3E05-A54D-14B4E49B4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20E998-F6F7-4C90-B5DB-3136F7B10667}" type="slidenum">
              <a:rPr lang="en-US" smtClean="0"/>
              <a:t>‹#›</a:t>
            </a:fld>
            <a:endParaRPr lang="en-US"/>
          </a:p>
        </p:txBody>
      </p:sp>
    </p:spTree>
    <p:extLst>
      <p:ext uri="{BB962C8B-B14F-4D97-AF65-F5344CB8AC3E}">
        <p14:creationId xmlns:p14="http://schemas.microsoft.com/office/powerpoint/2010/main" val="1476415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C18972-71A1-3277-6F52-A82C7AF86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4254FA-DBC6-0732-E38F-A7F8AAE6E6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5DFA1-18BB-C166-395B-C56E617F17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BEC812-821A-43AA-861D-B765A67FFE35}" type="datetimeFigureOut">
              <a:rPr lang="en-US" smtClean="0"/>
              <a:t>7/24/2024</a:t>
            </a:fld>
            <a:endParaRPr lang="en-US"/>
          </a:p>
        </p:txBody>
      </p:sp>
      <p:sp>
        <p:nvSpPr>
          <p:cNvPr id="5" name="Footer Placeholder 4">
            <a:extLst>
              <a:ext uri="{FF2B5EF4-FFF2-40B4-BE49-F238E27FC236}">
                <a16:creationId xmlns:a16="http://schemas.microsoft.com/office/drawing/2014/main" id="{41CC0EDA-4078-8F6D-A0BC-3160E9200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AA89AB-69BD-EB2D-7E31-0F7DF7560C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31AC6D-B28C-4B02-AE29-0AD16B36E07A}" type="slidenum">
              <a:rPr lang="en-US" smtClean="0"/>
              <a:t>‹#›</a:t>
            </a:fld>
            <a:endParaRPr lang="en-US"/>
          </a:p>
        </p:txBody>
      </p:sp>
    </p:spTree>
    <p:extLst>
      <p:ext uri="{BB962C8B-B14F-4D97-AF65-F5344CB8AC3E}">
        <p14:creationId xmlns:p14="http://schemas.microsoft.com/office/powerpoint/2010/main" val="2955290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jpe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34E71C-489D-483E-8F79-9936CC99B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8168"/>
            <a:ext cx="12192000" cy="381983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417EA019-78C0-4660-B68B-7812BB013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78" y="536087"/>
            <a:ext cx="4927935" cy="1160318"/>
          </a:xfrm>
          <a:prstGeom prst="rect">
            <a:avLst/>
          </a:prstGeom>
        </p:spPr>
      </p:pic>
      <p:sp>
        <p:nvSpPr>
          <p:cNvPr id="7" name="TextBox 6">
            <a:extLst>
              <a:ext uri="{FF2B5EF4-FFF2-40B4-BE49-F238E27FC236}">
                <a16:creationId xmlns:a16="http://schemas.microsoft.com/office/drawing/2014/main" id="{D8AD7E6F-81C0-4F3B-8941-FE1F11CC7C1E}"/>
              </a:ext>
            </a:extLst>
          </p:cNvPr>
          <p:cNvSpPr txBox="1"/>
          <p:nvPr/>
        </p:nvSpPr>
        <p:spPr>
          <a:xfrm>
            <a:off x="5631051" y="914248"/>
            <a:ext cx="6121831" cy="523220"/>
          </a:xfrm>
          <a:prstGeom prst="rect">
            <a:avLst/>
          </a:prstGeom>
          <a:noFill/>
        </p:spPr>
        <p:txBody>
          <a:bodyPr wrap="square" rtlCol="0">
            <a:spAutoFit/>
          </a:bodyPr>
          <a:lstStyle/>
          <a:p>
            <a:r>
              <a:rPr lang="en-US" sz="2800" b="1" dirty="0">
                <a:solidFill>
                  <a:srgbClr val="FF0000"/>
                </a:solidFill>
                <a:latin typeface="Bahnschrift" panose="020B0502040204020203" pitchFamily="34" charset="0"/>
              </a:rPr>
              <a:t>Fun</a:t>
            </a:r>
            <a:r>
              <a:rPr lang="en-US" sz="2800" dirty="0">
                <a:latin typeface="Bahnschrift" panose="020B0502040204020203" pitchFamily="34" charset="0"/>
              </a:rPr>
              <a:t>ctionalized </a:t>
            </a:r>
            <a:r>
              <a:rPr lang="en-US" sz="2800" b="1" dirty="0">
                <a:solidFill>
                  <a:srgbClr val="FF0000"/>
                </a:solidFill>
                <a:latin typeface="Bahnschrift" panose="020B0502040204020203" pitchFamily="34" charset="0"/>
              </a:rPr>
              <a:t>Tom</a:t>
            </a:r>
            <a:r>
              <a:rPr lang="en-US" sz="2800" dirty="0">
                <a:latin typeface="Bahnschrift" panose="020B0502040204020203" pitchFamily="34" charset="0"/>
              </a:rPr>
              <a:t>ato </a:t>
            </a:r>
            <a:r>
              <a:rPr lang="en-US" sz="2800" b="1" dirty="0">
                <a:solidFill>
                  <a:srgbClr val="FF0000"/>
                </a:solidFill>
                <a:latin typeface="Bahnschrift" panose="020B0502040204020203" pitchFamily="34" charset="0"/>
              </a:rPr>
              <a:t>P</a:t>
            </a:r>
            <a:r>
              <a:rPr lang="en-US" sz="2800" dirty="0">
                <a:latin typeface="Bahnschrift" panose="020B0502040204020203" pitchFamily="34" charset="0"/>
              </a:rPr>
              <a:t>roducts</a:t>
            </a:r>
          </a:p>
        </p:txBody>
      </p:sp>
      <p:sp>
        <p:nvSpPr>
          <p:cNvPr id="8" name="TextBox 7">
            <a:extLst>
              <a:ext uri="{FF2B5EF4-FFF2-40B4-BE49-F238E27FC236}">
                <a16:creationId xmlns:a16="http://schemas.microsoft.com/office/drawing/2014/main" id="{7471A874-11E8-4C20-8EE5-827EDFE6C983}"/>
              </a:ext>
            </a:extLst>
          </p:cNvPr>
          <p:cNvSpPr txBox="1"/>
          <p:nvPr/>
        </p:nvSpPr>
        <p:spPr>
          <a:xfrm>
            <a:off x="5631051" y="1634919"/>
            <a:ext cx="6121831" cy="1384995"/>
          </a:xfrm>
          <a:prstGeom prst="rect">
            <a:avLst/>
          </a:prstGeom>
          <a:noFill/>
        </p:spPr>
        <p:txBody>
          <a:bodyPr wrap="square" rtlCol="0">
            <a:spAutoFit/>
          </a:bodyPr>
          <a:lstStyle/>
          <a:p>
            <a:r>
              <a:rPr lang="en-US" sz="2800" b="1" dirty="0">
                <a:latin typeface="Bahnschrift" panose="020B0502040204020203" pitchFamily="34" charset="0"/>
              </a:rPr>
              <a:t>Dr. Mecit Öztop</a:t>
            </a:r>
          </a:p>
          <a:p>
            <a:r>
              <a:rPr lang="en-US" sz="2800" b="1" dirty="0">
                <a:latin typeface="Bahnschrift" panose="020B0502040204020203" pitchFamily="34" charset="0"/>
              </a:rPr>
              <a:t>Middle East Technical University</a:t>
            </a:r>
          </a:p>
          <a:p>
            <a:r>
              <a:rPr lang="en-US" sz="2800" b="1" dirty="0">
                <a:latin typeface="Bahnschrift" panose="020B0502040204020203" pitchFamily="34" charset="0"/>
              </a:rPr>
              <a:t>Ankara, Türkiye</a:t>
            </a:r>
            <a:endParaRPr lang="en-US" sz="2800" dirty="0">
              <a:latin typeface="Bahnschrift" panose="020B0502040204020203" pitchFamily="34" charset="0"/>
            </a:endParaRPr>
          </a:p>
        </p:txBody>
      </p:sp>
    </p:spTree>
    <p:extLst>
      <p:ext uri="{BB962C8B-B14F-4D97-AF65-F5344CB8AC3E}">
        <p14:creationId xmlns:p14="http://schemas.microsoft.com/office/powerpoint/2010/main" val="4115466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36" name="Google Shape;13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tr-TR">
                <a:latin typeface="Bahnschrift" panose="020B0502040204020203" pitchFamily="34" charset="0"/>
              </a:rPr>
              <a:t>10</a:t>
            </a:fld>
            <a:endParaRPr>
              <a:latin typeface="Bahnschrift" panose="020B0502040204020203" pitchFamily="34" charset="0"/>
            </a:endParaRPr>
          </a:p>
        </p:txBody>
      </p:sp>
      <p:pic>
        <p:nvPicPr>
          <p:cNvPr id="7" name="Graphic 6">
            <a:extLst>
              <a:ext uri="{FF2B5EF4-FFF2-40B4-BE49-F238E27FC236}">
                <a16:creationId xmlns:a16="http://schemas.microsoft.com/office/drawing/2014/main" id="{01BF42BC-BB0A-02C3-58AB-86A6E8F0A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650" y="656949"/>
            <a:ext cx="3190240" cy="2283896"/>
          </a:xfrm>
          <a:prstGeom prst="rect">
            <a:avLst/>
          </a:prstGeom>
        </p:spPr>
      </p:pic>
      <p:pic>
        <p:nvPicPr>
          <p:cNvPr id="8" name="Graphic 7">
            <a:extLst>
              <a:ext uri="{FF2B5EF4-FFF2-40B4-BE49-F238E27FC236}">
                <a16:creationId xmlns:a16="http://schemas.microsoft.com/office/drawing/2014/main" id="{437686B5-A894-5502-8FBD-377CB9C67C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8995" y="656949"/>
            <a:ext cx="3190240" cy="2278814"/>
          </a:xfrm>
          <a:prstGeom prst="rect">
            <a:avLst/>
          </a:prstGeom>
        </p:spPr>
      </p:pic>
      <p:pic>
        <p:nvPicPr>
          <p:cNvPr id="9" name="Graphic 8">
            <a:extLst>
              <a:ext uri="{FF2B5EF4-FFF2-40B4-BE49-F238E27FC236}">
                <a16:creationId xmlns:a16="http://schemas.microsoft.com/office/drawing/2014/main" id="{F843F1B4-5F21-ED89-301B-F30E8D1641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9185" y="656949"/>
            <a:ext cx="3190240" cy="2278814"/>
          </a:xfrm>
          <a:prstGeom prst="rect">
            <a:avLst/>
          </a:prstGeom>
        </p:spPr>
      </p:pic>
      <p:pic>
        <p:nvPicPr>
          <p:cNvPr id="11" name="Picture 3" descr="Near infrared spectroscopy | HiQ">
            <a:extLst>
              <a:ext uri="{FF2B5EF4-FFF2-40B4-BE49-F238E27FC236}">
                <a16:creationId xmlns:a16="http://schemas.microsoft.com/office/drawing/2014/main" id="{FF2AF4CE-BCA1-4956-5050-FE6184D2DE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0671" y="742688"/>
            <a:ext cx="2023055" cy="20520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18B7D5A-45DF-BB40-1EA7-5296550DD8DF}"/>
              </a:ext>
            </a:extLst>
          </p:cNvPr>
          <p:cNvSpPr txBox="1"/>
          <p:nvPr/>
        </p:nvSpPr>
        <p:spPr>
          <a:xfrm>
            <a:off x="4303540" y="2717715"/>
            <a:ext cx="3190240" cy="515782"/>
          </a:xfrm>
          <a:prstGeom prst="rect">
            <a:avLst/>
          </a:prstGeom>
          <a:noFill/>
        </p:spPr>
        <p:txBody>
          <a:bodyPr wrap="square">
            <a:spAutoFit/>
          </a:bodyPr>
          <a:lstStyle/>
          <a:p>
            <a:pPr algn="just">
              <a:lnSpc>
                <a:spcPct val="200000"/>
              </a:lnSpc>
            </a:pPr>
            <a:r>
              <a:rPr lang="tr-TR" sz="1600" dirty="0" err="1">
                <a:latin typeface="Bahnschrift" panose="020B0502040204020203" pitchFamily="34" charset="0"/>
                <a:cs typeface="Times New Roman" panose="02020603050405020304" pitchFamily="18" charset="0"/>
              </a:rPr>
              <a:t>Hyperspectral</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Imaging</a:t>
            </a:r>
            <a:r>
              <a:rPr lang="tr-TR" sz="1600" dirty="0">
                <a:latin typeface="Bahnschrift" panose="020B0502040204020203" pitchFamily="34" charset="0"/>
                <a:cs typeface="Times New Roman" panose="02020603050405020304" pitchFamily="18" charset="0"/>
              </a:rPr>
              <a:t> (HSI)</a:t>
            </a:r>
          </a:p>
        </p:txBody>
      </p:sp>
      <p:sp>
        <p:nvSpPr>
          <p:cNvPr id="13" name="TextBox 12">
            <a:extLst>
              <a:ext uri="{FF2B5EF4-FFF2-40B4-BE49-F238E27FC236}">
                <a16:creationId xmlns:a16="http://schemas.microsoft.com/office/drawing/2014/main" id="{379B28F5-8390-FD3A-23C5-514DBF0CD082}"/>
              </a:ext>
            </a:extLst>
          </p:cNvPr>
          <p:cNvSpPr txBox="1"/>
          <p:nvPr/>
        </p:nvSpPr>
        <p:spPr>
          <a:xfrm>
            <a:off x="8395225" y="2681984"/>
            <a:ext cx="3190240" cy="996363"/>
          </a:xfrm>
          <a:prstGeom prst="rect">
            <a:avLst/>
          </a:prstGeom>
          <a:noFill/>
        </p:spPr>
        <p:txBody>
          <a:bodyPr wrap="square">
            <a:spAutoFit/>
          </a:bodyPr>
          <a:lstStyle/>
          <a:p>
            <a:pPr algn="just">
              <a:lnSpc>
                <a:spcPct val="200000"/>
              </a:lnSpc>
            </a:pPr>
            <a:r>
              <a:rPr lang="tr-TR" sz="1600" dirty="0" err="1">
                <a:latin typeface="Bahnschrift" panose="020B0502040204020203" pitchFamily="34" charset="0"/>
                <a:cs typeface="Times New Roman" panose="02020603050405020304" pitchFamily="18" charset="0"/>
              </a:rPr>
              <a:t>Near-Infrared</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Spectroscopy</a:t>
            </a:r>
            <a:r>
              <a:rPr lang="tr-TR" sz="1600" dirty="0">
                <a:latin typeface="Bahnschrift" panose="020B0502040204020203" pitchFamily="34" charset="0"/>
                <a:cs typeface="Times New Roman" panose="02020603050405020304" pitchFamily="18" charset="0"/>
              </a:rPr>
              <a:t> (NIR)</a:t>
            </a:r>
            <a:endParaRPr lang="en-GB" sz="1600" dirty="0">
              <a:latin typeface="Bahnschrift" panose="020B0502040204020203"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473000-262B-22A4-7ACA-536C031A8B5A}"/>
              </a:ext>
            </a:extLst>
          </p:cNvPr>
          <p:cNvSpPr txBox="1"/>
          <p:nvPr/>
        </p:nvSpPr>
        <p:spPr>
          <a:xfrm>
            <a:off x="0" y="2717715"/>
            <a:ext cx="4190190" cy="515782"/>
          </a:xfrm>
          <a:prstGeom prst="rect">
            <a:avLst/>
          </a:prstGeom>
          <a:noFill/>
        </p:spPr>
        <p:txBody>
          <a:bodyPr wrap="square">
            <a:spAutoFit/>
          </a:bodyPr>
          <a:lstStyle/>
          <a:p>
            <a:pPr algn="just">
              <a:lnSpc>
                <a:spcPct val="200000"/>
              </a:lnSpc>
            </a:pPr>
            <a:r>
              <a:rPr lang="tr-TR" sz="1600" dirty="0" err="1">
                <a:latin typeface="Bahnschrift" panose="020B0502040204020203" pitchFamily="34" charset="0"/>
                <a:cs typeface="Times New Roman" panose="02020603050405020304" pitchFamily="18" charset="0"/>
              </a:rPr>
              <a:t>Chemical</a:t>
            </a:r>
            <a:r>
              <a:rPr lang="tr-TR" sz="1600" dirty="0">
                <a:latin typeface="Bahnschrift" panose="020B0502040204020203" pitchFamily="34" charset="0"/>
                <a:cs typeface="Times New Roman" panose="02020603050405020304" pitchFamily="18" charset="0"/>
              </a:rPr>
              <a:t> Analysis (</a:t>
            </a:r>
            <a:r>
              <a:rPr lang="tr-TR" sz="1600" dirty="0" err="1">
                <a:latin typeface="Bahnschrift" panose="020B0502040204020203" pitchFamily="34" charset="0"/>
                <a:cs typeface="Times New Roman" panose="02020603050405020304" pitchFamily="18" charset="0"/>
              </a:rPr>
              <a:t>Absorbance</a:t>
            </a:r>
            <a:r>
              <a:rPr lang="tr-TR" sz="1600" dirty="0">
                <a:latin typeface="Bahnschrift" panose="020B0502040204020203" pitchFamily="34" charset="0"/>
                <a:cs typeface="Times New Roman" panose="02020603050405020304" pitchFamily="18" charset="0"/>
              </a:rPr>
              <a:t> at 503 nm)</a:t>
            </a:r>
          </a:p>
        </p:txBody>
      </p:sp>
      <p:pic>
        <p:nvPicPr>
          <p:cNvPr id="15" name="Picture 2" descr="Hyperspectral Imaging and Their Applications in the Nondestructive Quality  Assessment of Fruits and Vegetables | IntechOpen">
            <a:extLst>
              <a:ext uri="{FF2B5EF4-FFF2-40B4-BE49-F238E27FC236}">
                <a16:creationId xmlns:a16="http://schemas.microsoft.com/office/drawing/2014/main" id="{EB565E56-E075-02EF-2C02-345B927745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3540" y="799026"/>
            <a:ext cx="2861150" cy="18086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ECASYS-Better solutions in Spectroscopic analysis">
            <a:extLst>
              <a:ext uri="{FF2B5EF4-FFF2-40B4-BE49-F238E27FC236}">
                <a16:creationId xmlns:a16="http://schemas.microsoft.com/office/drawing/2014/main" id="{5F5A5065-6551-C44B-5CC9-031402B27E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151" y="785881"/>
            <a:ext cx="2233686" cy="19656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ACFAD5-3E9C-F5F5-D1CD-6DA85629C930}"/>
              </a:ext>
            </a:extLst>
          </p:cNvPr>
          <p:cNvSpPr txBox="1"/>
          <p:nvPr/>
        </p:nvSpPr>
        <p:spPr>
          <a:xfrm>
            <a:off x="0" y="87291"/>
            <a:ext cx="12223531" cy="590931"/>
          </a:xfrm>
          <a:prstGeom prst="rect">
            <a:avLst/>
          </a:prstGeom>
          <a:noFill/>
        </p:spPr>
        <p:txBody>
          <a:bodyPr wrap="square">
            <a:spAutoFit/>
          </a:bodyPr>
          <a:lstStyle/>
          <a:p>
            <a:pPr>
              <a:lnSpc>
                <a:spcPct val="90000"/>
              </a:lnSpc>
              <a:spcAft>
                <a:spcPts val="600"/>
              </a:spcAft>
            </a:pPr>
            <a:r>
              <a:rPr lang="tr-TR" sz="1800" b="1" dirty="0">
                <a:solidFill>
                  <a:srgbClr val="C00000"/>
                </a:solidFill>
                <a:latin typeface="Bahnschrift" panose="020B0502040204020203" pitchFamily="34" charset="0"/>
                <a:ea typeface="Open Sans" panose="020B0606030504020204" pitchFamily="34" charset="0"/>
                <a:cs typeface="Times New Roman" panose="02020603050405020304" pitchFamily="18" charset="0"/>
              </a:rPr>
              <a:t>4. </a:t>
            </a:r>
            <a:r>
              <a:rPr lang="en-US" sz="1800" b="1" dirty="0">
                <a:solidFill>
                  <a:srgbClr val="C00000"/>
                </a:solidFill>
                <a:latin typeface="Bahnschrift" panose="020B0502040204020203" pitchFamily="34" charset="0"/>
                <a:ea typeface="Open Sans" panose="020B0606030504020204" pitchFamily="34" charset="0"/>
                <a:cs typeface="Times New Roman" panose="02020603050405020304" pitchFamily="18" charset="0"/>
              </a:rPr>
              <a:t>ENHANCING LYCOPENE ANALYSIS IN MICROWAVE-VACUUM DRIED TOMATO SNACK BARS BY NIR SPECTRA AND HYPERSPECTRAL IMAGING</a:t>
            </a:r>
          </a:p>
        </p:txBody>
      </p:sp>
      <p:pic>
        <p:nvPicPr>
          <p:cNvPr id="4" name="Picture 3" descr="A graph showing a line of colored lines&#10;&#10;Description automatically generated with medium confidence">
            <a:extLst>
              <a:ext uri="{FF2B5EF4-FFF2-40B4-BE49-F238E27FC236}">
                <a16:creationId xmlns:a16="http://schemas.microsoft.com/office/drawing/2014/main" id="{4C600824-924D-4F44-483D-1461922206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26758" y="3382145"/>
            <a:ext cx="3397373" cy="1930133"/>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0FEA689-1975-6B3C-4568-53E4F8E7057E}"/>
              </a:ext>
            </a:extLst>
          </p:cNvPr>
          <p:cNvSpPr txBox="1"/>
          <p:nvPr/>
        </p:nvSpPr>
        <p:spPr>
          <a:xfrm>
            <a:off x="3369839" y="5307170"/>
            <a:ext cx="5452321" cy="523220"/>
          </a:xfrm>
          <a:prstGeom prst="rect">
            <a:avLst/>
          </a:prstGeom>
          <a:noFill/>
        </p:spPr>
        <p:txBody>
          <a:bodyPr wrap="square" rtlCol="0">
            <a:spAutoFit/>
          </a:bodyPr>
          <a:lstStyle/>
          <a:p>
            <a:r>
              <a:rPr lang="tr-TR" sz="1400" dirty="0" err="1">
                <a:latin typeface="Bahnschrift" panose="020B0502040204020203" pitchFamily="34" charset="0"/>
                <a:cs typeface="Times New Roman" panose="02020603050405020304" pitchFamily="18" charset="0"/>
              </a:rPr>
              <a:t>Figure</a:t>
            </a:r>
            <a:r>
              <a:rPr lang="tr-TR" sz="1400" dirty="0">
                <a:latin typeface="Bahnschrift" panose="020B0502040204020203" pitchFamily="34" charset="0"/>
                <a:cs typeface="Times New Roman" panose="02020603050405020304" pitchFamily="18" charset="0"/>
              </a:rPr>
              <a:t> 1. </a:t>
            </a:r>
            <a:r>
              <a:rPr lang="tr-TR" sz="1400" dirty="0" err="1">
                <a:latin typeface="Bahnschrift" panose="020B0502040204020203" pitchFamily="34" charset="0"/>
                <a:cs typeface="Times New Roman" panose="02020603050405020304" pitchFamily="18" charset="0"/>
              </a:rPr>
              <a:t>Relative</a:t>
            </a:r>
            <a:r>
              <a:rPr lang="tr-TR" sz="1400" dirty="0">
                <a:latin typeface="Bahnschrift" panose="020B0502040204020203" pitchFamily="34" charset="0"/>
                <a:cs typeface="Times New Roman" panose="02020603050405020304" pitchFamily="18" charset="0"/>
              </a:rPr>
              <a:t> </a:t>
            </a:r>
            <a:r>
              <a:rPr lang="tr-TR" sz="1400" dirty="0" err="1">
                <a:latin typeface="Bahnschrift" panose="020B0502040204020203" pitchFamily="34" charset="0"/>
                <a:cs typeface="Times New Roman" panose="02020603050405020304" pitchFamily="18" charset="0"/>
              </a:rPr>
              <a:t>mean</a:t>
            </a:r>
            <a:r>
              <a:rPr lang="tr-TR" sz="1400" dirty="0">
                <a:latin typeface="Bahnschrift" panose="020B0502040204020203" pitchFamily="34" charset="0"/>
                <a:cs typeface="Times New Roman" panose="02020603050405020304" pitchFamily="18" charset="0"/>
              </a:rPr>
              <a:t> </a:t>
            </a:r>
            <a:r>
              <a:rPr lang="tr-TR" sz="1400" dirty="0" err="1">
                <a:latin typeface="Bahnschrift" panose="020B0502040204020203" pitchFamily="34" charset="0"/>
                <a:cs typeface="Times New Roman" panose="02020603050405020304" pitchFamily="18" charset="0"/>
              </a:rPr>
              <a:t>reflectance</a:t>
            </a:r>
            <a:r>
              <a:rPr lang="tr-TR" sz="1400" dirty="0">
                <a:latin typeface="Bahnschrift" panose="020B0502040204020203" pitchFamily="34" charset="0"/>
                <a:cs typeface="Times New Roman" panose="02020603050405020304" pitchFamily="18" charset="0"/>
              </a:rPr>
              <a:t> </a:t>
            </a:r>
            <a:r>
              <a:rPr lang="tr-TR" sz="1400" dirty="0" err="1">
                <a:latin typeface="Bahnschrift" panose="020B0502040204020203" pitchFamily="34" charset="0"/>
                <a:cs typeface="Times New Roman" panose="02020603050405020304" pitchFamily="18" charset="0"/>
              </a:rPr>
              <a:t>spectra</a:t>
            </a:r>
            <a:r>
              <a:rPr lang="tr-TR" sz="1400" dirty="0">
                <a:latin typeface="Bahnschrift" panose="020B0502040204020203" pitchFamily="34" charset="0"/>
                <a:cs typeface="Times New Roman" panose="02020603050405020304" pitchFamily="18" charset="0"/>
              </a:rPr>
              <a:t> of </a:t>
            </a:r>
            <a:r>
              <a:rPr lang="tr-TR" sz="1400" dirty="0" err="1">
                <a:latin typeface="Bahnschrift" panose="020B0502040204020203" pitchFamily="34" charset="0"/>
                <a:cs typeface="Times New Roman" panose="02020603050405020304" pitchFamily="18" charset="0"/>
              </a:rPr>
              <a:t>FunTomP</a:t>
            </a:r>
            <a:r>
              <a:rPr lang="tr-TR" sz="1400" dirty="0">
                <a:latin typeface="Bahnschrift" panose="020B0502040204020203" pitchFamily="34" charset="0"/>
                <a:cs typeface="Times New Roman" panose="02020603050405020304" pitchFamily="18" charset="0"/>
              </a:rPr>
              <a:t> </a:t>
            </a:r>
            <a:r>
              <a:rPr lang="tr-TR" sz="1400" dirty="0" err="1">
                <a:latin typeface="Bahnschrift" panose="020B0502040204020203" pitchFamily="34" charset="0"/>
                <a:cs typeface="Times New Roman" panose="02020603050405020304" pitchFamily="18" charset="0"/>
              </a:rPr>
              <a:t>snack</a:t>
            </a:r>
            <a:r>
              <a:rPr lang="tr-TR" sz="1400" dirty="0">
                <a:latin typeface="Bahnschrift" panose="020B0502040204020203" pitchFamily="34" charset="0"/>
                <a:cs typeface="Times New Roman" panose="02020603050405020304" pitchFamily="18" charset="0"/>
              </a:rPr>
              <a:t> </a:t>
            </a:r>
            <a:r>
              <a:rPr lang="tr-TR" sz="1400" dirty="0" err="1">
                <a:latin typeface="Bahnschrift" panose="020B0502040204020203" pitchFamily="34" charset="0"/>
                <a:cs typeface="Times New Roman" panose="02020603050405020304" pitchFamily="18" charset="0"/>
              </a:rPr>
              <a:t>bars</a:t>
            </a:r>
            <a:endParaRPr lang="en-GB" sz="1400" dirty="0">
              <a:latin typeface="Bahnschrift" panose="020B0502040204020203" pitchFamily="34" charset="0"/>
              <a:cs typeface="Times New Roman" panose="02020603050405020304" pitchFamily="18" charset="0"/>
            </a:endParaRPr>
          </a:p>
        </p:txBody>
      </p:sp>
      <p:pic>
        <p:nvPicPr>
          <p:cNvPr id="6" name="Picture 5" descr="A screenshot of a graph&#10;&#10;Description automatically generated">
            <a:extLst>
              <a:ext uri="{FF2B5EF4-FFF2-40B4-BE49-F238E27FC236}">
                <a16:creationId xmlns:a16="http://schemas.microsoft.com/office/drawing/2014/main" id="{FC344EE2-3503-D303-6CFA-36DD385BA1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817" y="3566523"/>
            <a:ext cx="3107905" cy="1553953"/>
          </a:xfrm>
          <a:prstGeom prst="rect">
            <a:avLst/>
          </a:prstGeom>
        </p:spPr>
      </p:pic>
      <p:pic>
        <p:nvPicPr>
          <p:cNvPr id="19" name="Picture 18" descr="A screenshot of a graph&#10;&#10;Description automatically generated">
            <a:extLst>
              <a:ext uri="{FF2B5EF4-FFF2-40B4-BE49-F238E27FC236}">
                <a16:creationId xmlns:a16="http://schemas.microsoft.com/office/drawing/2014/main" id="{63F6EA64-C89B-EE72-0591-755F7FE18D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52711" y="3433800"/>
            <a:ext cx="3543188" cy="1529222"/>
          </a:xfrm>
          <a:prstGeom prst="rect">
            <a:avLst/>
          </a:prstGeom>
        </p:spPr>
      </p:pic>
      <p:sp>
        <p:nvSpPr>
          <p:cNvPr id="21" name="TextBox 20">
            <a:extLst>
              <a:ext uri="{FF2B5EF4-FFF2-40B4-BE49-F238E27FC236}">
                <a16:creationId xmlns:a16="http://schemas.microsoft.com/office/drawing/2014/main" id="{64CACBBF-77F1-B5C6-CBAB-443AEE9C2567}"/>
              </a:ext>
            </a:extLst>
          </p:cNvPr>
          <p:cNvSpPr txBox="1"/>
          <p:nvPr/>
        </p:nvSpPr>
        <p:spPr>
          <a:xfrm>
            <a:off x="73571" y="5691341"/>
            <a:ext cx="11503746" cy="923330"/>
          </a:xfrm>
          <a:prstGeom prst="rect">
            <a:avLst/>
          </a:prstGeom>
          <a:noFill/>
        </p:spPr>
        <p:txBody>
          <a:bodyPr wrap="square">
            <a:spAutoFit/>
          </a:bodyPr>
          <a:lstStyle/>
          <a:p>
            <a:pPr lvl="0">
              <a:lnSpc>
                <a:spcPct val="100000"/>
              </a:lnSpc>
            </a:pPr>
            <a:r>
              <a:rPr lang="tr-TR" sz="1800" b="1" dirty="0" err="1">
                <a:solidFill>
                  <a:srgbClr val="C00000"/>
                </a:solidFill>
                <a:latin typeface="Bahnschrift" panose="020B0502040204020203" pitchFamily="34" charset="0"/>
                <a:cs typeface="Times New Roman" panose="02020603050405020304" pitchFamily="18" charset="0"/>
              </a:rPr>
              <a:t>Key</a:t>
            </a:r>
            <a:r>
              <a:rPr lang="tr-TR" sz="1800" b="1" dirty="0">
                <a:solidFill>
                  <a:srgbClr val="C00000"/>
                </a:solidFill>
                <a:latin typeface="Bahnschrift" panose="020B0502040204020203" pitchFamily="34" charset="0"/>
                <a:cs typeface="Times New Roman" panose="02020603050405020304" pitchFamily="18" charset="0"/>
              </a:rPr>
              <a:t> </a:t>
            </a:r>
            <a:r>
              <a:rPr lang="tr-TR" sz="1800" b="1" dirty="0" err="1">
                <a:solidFill>
                  <a:srgbClr val="C00000"/>
                </a:solidFill>
                <a:latin typeface="Bahnschrift" panose="020B0502040204020203" pitchFamily="34" charset="0"/>
                <a:cs typeface="Times New Roman" panose="02020603050405020304" pitchFamily="18" charset="0"/>
              </a:rPr>
              <a:t>Result</a:t>
            </a:r>
            <a:r>
              <a:rPr lang="tr-TR" sz="1800" b="1" dirty="0">
                <a:solidFill>
                  <a:srgbClr val="C00000"/>
                </a:solidFill>
                <a:latin typeface="Bahnschrift" panose="020B0502040204020203" pitchFamily="34" charset="0"/>
                <a:cs typeface="Times New Roman" panose="02020603050405020304" pitchFamily="18" charset="0"/>
              </a:rPr>
              <a:t>: </a:t>
            </a:r>
            <a:r>
              <a:rPr lang="en-US" sz="1800" dirty="0">
                <a:latin typeface="Bahnschrift" panose="020B0502040204020203" pitchFamily="34" charset="0"/>
                <a:cs typeface="Times New Roman" panose="02020603050405020304" pitchFamily="18" charset="0"/>
              </a:rPr>
              <a:t>Our research suggests that NIR spectra and hyperspectral imaging can replace traditional chemical analysis for tomato snack bars' lycopene levels. This can modernize quality control in snacks, fostering innovation and better nutrition.</a:t>
            </a:r>
          </a:p>
        </p:txBody>
      </p:sp>
    </p:spTree>
    <p:extLst>
      <p:ext uri="{BB962C8B-B14F-4D97-AF65-F5344CB8AC3E}">
        <p14:creationId xmlns:p14="http://schemas.microsoft.com/office/powerpoint/2010/main" val="3718753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high shear homegrowning system&#10;&#10;Description automatically generated">
            <a:extLst>
              <a:ext uri="{FF2B5EF4-FFF2-40B4-BE49-F238E27FC236}">
                <a16:creationId xmlns:a16="http://schemas.microsoft.com/office/drawing/2014/main" id="{D8E47788-EB19-D3ED-D7DD-F1D585EEAA0F}"/>
              </a:ext>
            </a:extLst>
          </p:cNvPr>
          <p:cNvPicPr>
            <a:picLocks noChangeAspect="1"/>
          </p:cNvPicPr>
          <p:nvPr/>
        </p:nvPicPr>
        <p:blipFill>
          <a:blip r:embed="rId2"/>
          <a:stretch>
            <a:fillRect/>
          </a:stretch>
        </p:blipFill>
        <p:spPr>
          <a:xfrm>
            <a:off x="14288" y="2195363"/>
            <a:ext cx="8207225" cy="4569270"/>
          </a:xfrm>
          <a:prstGeom prst="rect">
            <a:avLst/>
          </a:prstGeom>
        </p:spPr>
      </p:pic>
      <p:sp>
        <p:nvSpPr>
          <p:cNvPr id="9" name="Google Shape;92;p16">
            <a:extLst>
              <a:ext uri="{FF2B5EF4-FFF2-40B4-BE49-F238E27FC236}">
                <a16:creationId xmlns:a16="http://schemas.microsoft.com/office/drawing/2014/main" id="{CD8780C3-D21E-DBBB-5DE9-2698AD0BEA57}"/>
              </a:ext>
            </a:extLst>
          </p:cNvPr>
          <p:cNvSpPr txBox="1">
            <a:spLocks/>
          </p:cNvSpPr>
          <p:nvPr/>
        </p:nvSpPr>
        <p:spPr>
          <a:xfrm>
            <a:off x="14288" y="4065"/>
            <a:ext cx="12213263" cy="763600"/>
          </a:xfrm>
          <a:prstGeom prst="rect">
            <a:avLst/>
          </a:prstGeom>
          <a:noFill/>
          <a:ln>
            <a:no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7000"/>
              </a:lnSpc>
              <a:spcAft>
                <a:spcPts val="800"/>
              </a:spcAft>
            </a:pPr>
            <a:r>
              <a:rPr lang="tr-TR" sz="20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5. </a:t>
            </a:r>
            <a:r>
              <a:rPr lang="en-US" sz="20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THE EFFECT OF PEA </a:t>
            </a:r>
            <a:r>
              <a:rPr lang="en-US" sz="2000" b="1" dirty="0">
                <a:solidFill>
                  <a:srgbClr val="C00000"/>
                </a:solidFill>
                <a:latin typeface="Bahnschrift" panose="020B0502040204020203" pitchFamily="34" charset="0"/>
                <a:ea typeface="Calibri" panose="020F0502020204030204" pitchFamily="34" charset="0"/>
                <a:cs typeface="Times New Roman" panose="02020603050405020304" pitchFamily="18" charset="0"/>
              </a:rPr>
              <a:t>P</a:t>
            </a:r>
            <a:r>
              <a:rPr lang="en-US" sz="20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ROTEIN AND RUBISCO ON THE PHYSICOCHEMICAL </a:t>
            </a:r>
            <a:r>
              <a:rPr lang="en-US" sz="2000" b="1" dirty="0">
                <a:solidFill>
                  <a:srgbClr val="C00000"/>
                </a:solidFill>
                <a:latin typeface="Bahnschrift" panose="020B0502040204020203" pitchFamily="34" charset="0"/>
                <a:ea typeface="Calibri" panose="020F0502020204030204" pitchFamily="34" charset="0"/>
                <a:cs typeface="Times New Roman" panose="02020603050405020304" pitchFamily="18" charset="0"/>
              </a:rPr>
              <a:t>P</a:t>
            </a:r>
            <a:r>
              <a:rPr lang="en-US" sz="20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ROPERTIES OF </a:t>
            </a:r>
            <a:r>
              <a:rPr lang="en-US" sz="2000" b="1" dirty="0">
                <a:solidFill>
                  <a:srgbClr val="C00000"/>
                </a:solidFill>
                <a:latin typeface="Bahnschrift" panose="020B0502040204020203" pitchFamily="34" charset="0"/>
                <a:ea typeface="Calibri" panose="020F0502020204030204" pitchFamily="34" charset="0"/>
                <a:cs typeface="Times New Roman" panose="02020603050405020304" pitchFamily="18" charset="0"/>
              </a:rPr>
              <a:t>S</a:t>
            </a:r>
            <a:r>
              <a:rPr lang="en-US" sz="20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PRAY-DRIED TOMATO </a:t>
            </a:r>
            <a:r>
              <a:rPr lang="en-US" sz="2000" b="1" dirty="0">
                <a:solidFill>
                  <a:srgbClr val="C00000"/>
                </a:solidFill>
                <a:latin typeface="Bahnschrift" panose="020B0502040204020203" pitchFamily="34" charset="0"/>
                <a:ea typeface="Calibri" panose="020F0502020204030204" pitchFamily="34" charset="0"/>
                <a:cs typeface="Times New Roman" panose="02020603050405020304" pitchFamily="18" charset="0"/>
              </a:rPr>
              <a:t>P</a:t>
            </a:r>
            <a:r>
              <a:rPr lang="en-US" sz="20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OWDER</a:t>
            </a:r>
          </a:p>
        </p:txBody>
      </p:sp>
      <p:pic>
        <p:nvPicPr>
          <p:cNvPr id="11" name="Picture 10">
            <a:extLst>
              <a:ext uri="{FF2B5EF4-FFF2-40B4-BE49-F238E27FC236}">
                <a16:creationId xmlns:a16="http://schemas.microsoft.com/office/drawing/2014/main" id="{A73C475D-33B5-7260-B813-498007550A5E}"/>
              </a:ext>
            </a:extLst>
          </p:cNvPr>
          <p:cNvPicPr>
            <a:picLocks noChangeAspect="1"/>
          </p:cNvPicPr>
          <p:nvPr/>
        </p:nvPicPr>
        <p:blipFill>
          <a:blip r:embed="rId3"/>
          <a:stretch>
            <a:fillRect/>
          </a:stretch>
        </p:blipFill>
        <p:spPr>
          <a:xfrm>
            <a:off x="167025" y="1273092"/>
            <a:ext cx="5635100" cy="650301"/>
          </a:xfrm>
          <a:prstGeom prst="rect">
            <a:avLst/>
          </a:prstGeom>
        </p:spPr>
      </p:pic>
      <p:sp>
        <p:nvSpPr>
          <p:cNvPr id="12" name="TextBox 11">
            <a:extLst>
              <a:ext uri="{FF2B5EF4-FFF2-40B4-BE49-F238E27FC236}">
                <a16:creationId xmlns:a16="http://schemas.microsoft.com/office/drawing/2014/main" id="{B94EC697-AAD6-D9CA-ADD7-AD093F5ACAC3}"/>
              </a:ext>
            </a:extLst>
          </p:cNvPr>
          <p:cNvSpPr txBox="1"/>
          <p:nvPr/>
        </p:nvSpPr>
        <p:spPr>
          <a:xfrm>
            <a:off x="115363" y="878052"/>
            <a:ext cx="4657024" cy="323165"/>
          </a:xfrm>
          <a:prstGeom prst="rect">
            <a:avLst/>
          </a:prstGeom>
          <a:noFill/>
        </p:spPr>
        <p:txBody>
          <a:bodyPr wrap="square" rtlCol="0">
            <a:spAutoFit/>
          </a:bodyPr>
          <a:lstStyle/>
          <a:p>
            <a:pPr>
              <a:spcAft>
                <a:spcPts val="1200"/>
              </a:spcAft>
            </a:pPr>
            <a:r>
              <a:rPr lang="en-US" sz="1500" dirty="0">
                <a:latin typeface="Bahnschrift" panose="020B0502040204020203" pitchFamily="34" charset="0"/>
                <a:ea typeface="Calibri" panose="020F0502020204030204" pitchFamily="34" charset="0"/>
              </a:rPr>
              <a:t>Tomato Powder Main Ingredients</a:t>
            </a:r>
            <a:endParaRPr lang="en-GB" sz="1500" dirty="0">
              <a:solidFill>
                <a:srgbClr val="000000"/>
              </a:solidFill>
              <a:effectLst/>
              <a:latin typeface="Bahnschrift" panose="020B0502040204020203" pitchFamily="34" charset="0"/>
              <a:ea typeface="Calibri" panose="020F0502020204030204" pitchFamily="34" charset="0"/>
            </a:endParaRPr>
          </a:p>
        </p:txBody>
      </p:sp>
      <p:sp>
        <p:nvSpPr>
          <p:cNvPr id="19" name="TextBox 18">
            <a:extLst>
              <a:ext uri="{FF2B5EF4-FFF2-40B4-BE49-F238E27FC236}">
                <a16:creationId xmlns:a16="http://schemas.microsoft.com/office/drawing/2014/main" id="{FA84EAC5-3893-239C-055D-A9EA831732E0}"/>
              </a:ext>
            </a:extLst>
          </p:cNvPr>
          <p:cNvSpPr txBox="1"/>
          <p:nvPr/>
        </p:nvSpPr>
        <p:spPr>
          <a:xfrm>
            <a:off x="9407494" y="1826031"/>
            <a:ext cx="1715117" cy="369332"/>
          </a:xfrm>
          <a:prstGeom prst="rect">
            <a:avLst/>
          </a:prstGeom>
          <a:noFill/>
        </p:spPr>
        <p:txBody>
          <a:bodyPr wrap="square" rtlCol="0">
            <a:spAutoFit/>
          </a:bodyPr>
          <a:lstStyle/>
          <a:p>
            <a:pPr algn="ctr"/>
            <a:r>
              <a:rPr lang="tr-TR" b="1" dirty="0">
                <a:solidFill>
                  <a:srgbClr val="C00000"/>
                </a:solidFill>
                <a:latin typeface="Bahnschrift" panose="020B0502040204020203" pitchFamily="34" charset="0"/>
                <a:cs typeface="Times New Roman" panose="02020603050405020304" pitchFamily="18" charset="0"/>
              </a:rPr>
              <a:t>can be used as</a:t>
            </a:r>
          </a:p>
        </p:txBody>
      </p:sp>
      <p:cxnSp>
        <p:nvCxnSpPr>
          <p:cNvPr id="20" name="Straight Arrow Connector 19">
            <a:extLst>
              <a:ext uri="{FF2B5EF4-FFF2-40B4-BE49-F238E27FC236}">
                <a16:creationId xmlns:a16="http://schemas.microsoft.com/office/drawing/2014/main" id="{23AC4851-AAEE-4712-D657-0C448425B0B7}"/>
              </a:ext>
            </a:extLst>
          </p:cNvPr>
          <p:cNvCxnSpPr>
            <a:cxnSpLocks/>
          </p:cNvCxnSpPr>
          <p:nvPr/>
        </p:nvCxnSpPr>
        <p:spPr>
          <a:xfrm>
            <a:off x="8544023" y="2706569"/>
            <a:ext cx="68704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10">
            <a:extLst>
              <a:ext uri="{FF2B5EF4-FFF2-40B4-BE49-F238E27FC236}">
                <a16:creationId xmlns:a16="http://schemas.microsoft.com/office/drawing/2014/main" id="{BBCA703D-98BC-A3F9-A12C-0D225888AB17}"/>
              </a:ext>
            </a:extLst>
          </p:cNvPr>
          <p:cNvSpPr/>
          <p:nvPr/>
        </p:nvSpPr>
        <p:spPr>
          <a:xfrm>
            <a:off x="9860280" y="2506074"/>
            <a:ext cx="275390" cy="417617"/>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Bahnschrift" panose="020B0502040204020203" pitchFamily="34" charset="0"/>
            </a:endParaRPr>
          </a:p>
        </p:txBody>
      </p:sp>
      <p:sp>
        <p:nvSpPr>
          <p:cNvPr id="3" name="Freeform 7">
            <a:extLst>
              <a:ext uri="{FF2B5EF4-FFF2-40B4-BE49-F238E27FC236}">
                <a16:creationId xmlns:a16="http://schemas.microsoft.com/office/drawing/2014/main" id="{D3CF736C-C04D-F9F3-6477-70B2ADFE49D3}"/>
              </a:ext>
            </a:extLst>
          </p:cNvPr>
          <p:cNvSpPr/>
          <p:nvPr/>
        </p:nvSpPr>
        <p:spPr>
          <a:xfrm>
            <a:off x="10153283" y="2303018"/>
            <a:ext cx="235183" cy="621991"/>
          </a:xfrm>
          <a:custGeom>
            <a:avLst/>
            <a:gdLst/>
            <a:ahLst/>
            <a:cxnLst/>
            <a:rect l="l" t="t" r="r" b="b"/>
            <a:pathLst>
              <a:path w="1696420" h="4039095">
                <a:moveTo>
                  <a:pt x="0" y="0"/>
                </a:moveTo>
                <a:lnTo>
                  <a:pt x="1696420" y="0"/>
                </a:lnTo>
                <a:lnTo>
                  <a:pt x="1696420" y="4039095"/>
                </a:lnTo>
                <a:lnTo>
                  <a:pt x="0" y="4039095"/>
                </a:lnTo>
                <a:lnTo>
                  <a:pt x="0" y="0"/>
                </a:lnTo>
                <a:close/>
              </a:path>
            </a:pathLst>
          </a:custGeom>
          <a:blipFill>
            <a:blip r:embed="rId6"/>
            <a:stretch>
              <a:fillRect/>
            </a:stretch>
          </a:blipFill>
        </p:spPr>
        <p:txBody>
          <a:bodyPr/>
          <a:lstStyle/>
          <a:p>
            <a:endParaRPr lang="en-US">
              <a:latin typeface="Bahnschrift" panose="020B0502040204020203" pitchFamily="34" charset="0"/>
            </a:endParaRPr>
          </a:p>
        </p:txBody>
      </p:sp>
      <p:sp>
        <p:nvSpPr>
          <p:cNvPr id="4" name="Freeform 5">
            <a:extLst>
              <a:ext uri="{FF2B5EF4-FFF2-40B4-BE49-F238E27FC236}">
                <a16:creationId xmlns:a16="http://schemas.microsoft.com/office/drawing/2014/main" id="{274A5AA8-01B2-88C3-0698-FD1F608BAAE6}"/>
              </a:ext>
            </a:extLst>
          </p:cNvPr>
          <p:cNvSpPr/>
          <p:nvPr/>
        </p:nvSpPr>
        <p:spPr>
          <a:xfrm>
            <a:off x="9556507" y="2518230"/>
            <a:ext cx="275390" cy="408602"/>
          </a:xfrm>
          <a:custGeom>
            <a:avLst/>
            <a:gdLst/>
            <a:ahLst/>
            <a:cxnLst/>
            <a:rect l="l" t="t" r="r" b="b"/>
            <a:pathLst>
              <a:path w="2132755" h="2916588">
                <a:moveTo>
                  <a:pt x="0" y="0"/>
                </a:moveTo>
                <a:lnTo>
                  <a:pt x="2132755" y="0"/>
                </a:lnTo>
                <a:lnTo>
                  <a:pt x="2132755" y="2916588"/>
                </a:lnTo>
                <a:lnTo>
                  <a:pt x="0" y="2916588"/>
                </a:lnTo>
                <a:lnTo>
                  <a:pt x="0" y="0"/>
                </a:lnTo>
                <a:close/>
              </a:path>
            </a:pathLst>
          </a:custGeom>
          <a:blipFill>
            <a:blip r:embed="rId7"/>
            <a:stretch>
              <a:fillRect/>
            </a:stretch>
          </a:blipFill>
        </p:spPr>
        <p:txBody>
          <a:bodyPr/>
          <a:lstStyle/>
          <a:p>
            <a:endParaRPr lang="en-US">
              <a:latin typeface="Bahnschrift" panose="020B0502040204020203" pitchFamily="34" charset="0"/>
            </a:endParaRPr>
          </a:p>
        </p:txBody>
      </p:sp>
      <p:sp>
        <p:nvSpPr>
          <p:cNvPr id="5" name="Freeform 8">
            <a:extLst>
              <a:ext uri="{FF2B5EF4-FFF2-40B4-BE49-F238E27FC236}">
                <a16:creationId xmlns:a16="http://schemas.microsoft.com/office/drawing/2014/main" id="{D451561E-D8CD-CBC6-C60A-BFC38C9736EB}"/>
              </a:ext>
            </a:extLst>
          </p:cNvPr>
          <p:cNvSpPr/>
          <p:nvPr/>
        </p:nvSpPr>
        <p:spPr>
          <a:xfrm>
            <a:off x="10417149" y="2356465"/>
            <a:ext cx="243934" cy="570099"/>
          </a:xfrm>
          <a:custGeom>
            <a:avLst/>
            <a:gdLst/>
            <a:ahLst/>
            <a:cxnLst/>
            <a:rect l="l" t="t" r="r" b="b"/>
            <a:pathLst>
              <a:path w="1211465" h="3105509">
                <a:moveTo>
                  <a:pt x="0" y="0"/>
                </a:moveTo>
                <a:lnTo>
                  <a:pt x="1211465" y="0"/>
                </a:lnTo>
                <a:lnTo>
                  <a:pt x="1211465" y="3105509"/>
                </a:lnTo>
                <a:lnTo>
                  <a:pt x="0" y="3105509"/>
                </a:lnTo>
                <a:lnTo>
                  <a:pt x="0" y="0"/>
                </a:lnTo>
                <a:close/>
              </a:path>
            </a:pathLst>
          </a:custGeom>
          <a:blipFill>
            <a:blip r:embed="rId8"/>
            <a:stretch>
              <a:fillRect/>
            </a:stretch>
          </a:blipFill>
        </p:spPr>
        <p:txBody>
          <a:bodyPr/>
          <a:lstStyle/>
          <a:p>
            <a:endParaRPr lang="en-US">
              <a:latin typeface="Bahnschrift" panose="020B0502040204020203" pitchFamily="34" charset="0"/>
            </a:endParaRPr>
          </a:p>
        </p:txBody>
      </p:sp>
      <p:sp>
        <p:nvSpPr>
          <p:cNvPr id="6" name="Freeform 9">
            <a:extLst>
              <a:ext uri="{FF2B5EF4-FFF2-40B4-BE49-F238E27FC236}">
                <a16:creationId xmlns:a16="http://schemas.microsoft.com/office/drawing/2014/main" id="{BD9ECCAA-F69E-B905-CF69-BDC12122E953}"/>
              </a:ext>
            </a:extLst>
          </p:cNvPr>
          <p:cNvSpPr/>
          <p:nvPr/>
        </p:nvSpPr>
        <p:spPr>
          <a:xfrm>
            <a:off x="10677291" y="2575121"/>
            <a:ext cx="468729" cy="363401"/>
          </a:xfrm>
          <a:custGeom>
            <a:avLst/>
            <a:gdLst/>
            <a:ahLst/>
            <a:cxnLst/>
            <a:rect l="l" t="t" r="r" b="b"/>
            <a:pathLst>
              <a:path w="5050176" h="2708157">
                <a:moveTo>
                  <a:pt x="0" y="0"/>
                </a:moveTo>
                <a:lnTo>
                  <a:pt x="5050177" y="0"/>
                </a:lnTo>
                <a:lnTo>
                  <a:pt x="5050177" y="2708157"/>
                </a:lnTo>
                <a:lnTo>
                  <a:pt x="0" y="2708157"/>
                </a:lnTo>
                <a:lnTo>
                  <a:pt x="0" y="0"/>
                </a:lnTo>
                <a:close/>
              </a:path>
            </a:pathLst>
          </a:custGeom>
          <a:blipFill>
            <a:blip r:embed="rId9"/>
            <a:stretch>
              <a:fillRect/>
            </a:stretch>
          </a:blipFill>
        </p:spPr>
        <p:txBody>
          <a:bodyPr/>
          <a:lstStyle/>
          <a:p>
            <a:endParaRPr lang="en-US">
              <a:latin typeface="Bahnschrift" panose="020B0502040204020203" pitchFamily="34" charset="0"/>
            </a:endParaRPr>
          </a:p>
        </p:txBody>
      </p:sp>
      <p:pic>
        <p:nvPicPr>
          <p:cNvPr id="24" name="Google Shape;137;p7">
            <a:extLst>
              <a:ext uri="{FF2B5EF4-FFF2-40B4-BE49-F238E27FC236}">
                <a16:creationId xmlns:a16="http://schemas.microsoft.com/office/drawing/2014/main" id="{706D237A-A8F7-95EE-7554-05F903722EF5}"/>
              </a:ext>
            </a:extLst>
          </p:cNvPr>
          <p:cNvPicPr preferRelativeResize="0"/>
          <p:nvPr/>
        </p:nvPicPr>
        <p:blipFill rotWithShape="1">
          <a:blip r:embed="rId10">
            <a:alphaModFix/>
          </a:blip>
          <a:srcRect/>
          <a:stretch/>
        </p:blipFill>
        <p:spPr>
          <a:xfrm>
            <a:off x="8454246" y="3101500"/>
            <a:ext cx="3723466" cy="3235052"/>
          </a:xfrm>
          <a:prstGeom prst="rect">
            <a:avLst/>
          </a:prstGeom>
          <a:noFill/>
          <a:ln>
            <a:noFill/>
          </a:ln>
        </p:spPr>
      </p:pic>
      <p:sp>
        <p:nvSpPr>
          <p:cNvPr id="25" name="TextBox 24">
            <a:extLst>
              <a:ext uri="{FF2B5EF4-FFF2-40B4-BE49-F238E27FC236}">
                <a16:creationId xmlns:a16="http://schemas.microsoft.com/office/drawing/2014/main" id="{DDAAB856-AB2A-EFA1-09AC-6D30E3DDC787}"/>
              </a:ext>
            </a:extLst>
          </p:cNvPr>
          <p:cNvSpPr txBox="1"/>
          <p:nvPr/>
        </p:nvSpPr>
        <p:spPr>
          <a:xfrm>
            <a:off x="8454246" y="3131273"/>
            <a:ext cx="3481935" cy="3498394"/>
          </a:xfrm>
          <a:prstGeom prst="rect">
            <a:avLst/>
          </a:prstGeom>
          <a:noFill/>
        </p:spPr>
        <p:txBody>
          <a:bodyPr wrap="square">
            <a:spAutoFit/>
          </a:bodyPr>
          <a:lstStyle/>
          <a:p>
            <a:pPr marL="285750" indent="-285750" algn="just">
              <a:spcAft>
                <a:spcPts val="800"/>
              </a:spcAft>
              <a:buSzPct val="100000"/>
              <a:buFont typeface="Wingdings" pitchFamily="2" charset="2"/>
              <a:buChar char="ü"/>
            </a:pPr>
            <a:r>
              <a:rPr lang="en-US" sz="1600"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Although there was </a:t>
            </a:r>
            <a:r>
              <a:rPr lang="en-US" sz="1600" b="1"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not</a:t>
            </a:r>
            <a:r>
              <a:rPr lang="en-US" sz="1600"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 any significant difference between </a:t>
            </a:r>
            <a:r>
              <a:rPr lang="en-US" sz="1600" b="1"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moisture content, water activity and hygroscopity</a:t>
            </a:r>
            <a:r>
              <a:rPr lang="en-US" sz="1600"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 values of tomato powders, pea protein added outstanding </a:t>
            </a:r>
            <a:r>
              <a:rPr lang="en-US" sz="1600" b="1"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solubility</a:t>
            </a:r>
            <a:r>
              <a:rPr lang="en-US" sz="1600"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 properties to tomato powders over RuBisCO </a:t>
            </a:r>
            <a:r>
              <a:rPr lang="en-US" sz="1600" b="1" kern="0" dirty="0">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(p&lt;0.05)</a:t>
            </a:r>
          </a:p>
          <a:p>
            <a:pPr marL="285750" indent="-285750" algn="just">
              <a:spcAft>
                <a:spcPts val="800"/>
              </a:spcAft>
              <a:buFont typeface="Wingdings" pitchFamily="2" charset="2"/>
              <a:buChar char="ü"/>
            </a:pPr>
            <a:r>
              <a:rPr lang="tr-TR" sz="1600" noProof="1">
                <a:latin typeface="Bahnschrift" panose="020B0502040204020203" pitchFamily="34" charset="0"/>
                <a:ea typeface="Calibri" panose="020F0502020204030204" pitchFamily="34" charset="0"/>
                <a:cs typeface="Times New Roman" panose="02020603050405020304" pitchFamily="18" charset="0"/>
              </a:rPr>
              <a:t>Tomato powders including </a:t>
            </a:r>
            <a:r>
              <a:rPr lang="tr-TR" sz="1600" noProof="1">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RuB</a:t>
            </a:r>
            <a:r>
              <a:rPr lang="tr-TR" sz="1600" noProof="1">
                <a:latin typeface="Bahnschrift" panose="020B0502040204020203" pitchFamily="34" charset="0"/>
                <a:ea typeface="Calibri" panose="020F0502020204030204" pitchFamily="34" charset="0"/>
                <a:cs typeface="Times New Roman" panose="02020603050405020304" pitchFamily="18" charset="0"/>
              </a:rPr>
              <a:t>isCO </a:t>
            </a:r>
            <a:r>
              <a:rPr lang="en-US" sz="1600" noProof="1">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had higher </a:t>
            </a:r>
            <a:r>
              <a:rPr lang="en-US" sz="1600" b="1" noProof="1">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total phenolic content and antioxidant capacity </a:t>
            </a:r>
            <a:r>
              <a:rPr lang="en-US" sz="1600" noProof="1">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properties </a:t>
            </a:r>
            <a:r>
              <a:rPr lang="en-US" sz="1600" b="1" noProof="1">
                <a:solidFill>
                  <a:srgbClr val="000000"/>
                </a:solidFill>
                <a:effectLst/>
                <a:latin typeface="Bahnschrift" panose="020B0502040204020203" pitchFamily="34" charset="0"/>
                <a:ea typeface="Calibri" panose="020F0502020204030204" pitchFamily="34" charset="0"/>
                <a:cs typeface="Times New Roman" panose="02020603050405020304" pitchFamily="18" charset="0"/>
              </a:rPr>
              <a:t>(p&lt;0.05)</a:t>
            </a:r>
            <a:endParaRPr lang="en-TR" sz="1600" b="1" noProof="1">
              <a:effectLst/>
              <a:latin typeface="Bahnschrift" panose="020B0502040204020203" pitchFamily="34" charset="0"/>
              <a:ea typeface="Calibri" panose="020F0502020204030204" pitchFamily="34" charset="0"/>
              <a:cs typeface="Times New Roman" panose="02020603050405020304" pitchFamily="18" charset="0"/>
            </a:endParaRPr>
          </a:p>
          <a:p>
            <a:pPr marL="285750" indent="-285750" algn="just">
              <a:spcAft>
                <a:spcPts val="800"/>
              </a:spcAft>
              <a:buFont typeface="Wingdings" pitchFamily="2" charset="2"/>
              <a:buChar char="ü"/>
            </a:pPr>
            <a:endParaRPr lang="en-US" sz="1600" kern="0" dirty="0">
              <a:solidFill>
                <a:srgbClr val="000000"/>
              </a:solidFill>
              <a:effectLst/>
              <a:latin typeface="Bahnschrift" panose="020B0502040204020203" pitchFamily="34" charset="0"/>
              <a:ea typeface="Calibri" panose="020F0502020204030204" pitchFamily="34" charset="0"/>
            </a:endParaRPr>
          </a:p>
        </p:txBody>
      </p:sp>
    </p:spTree>
    <p:extLst>
      <p:ext uri="{BB962C8B-B14F-4D97-AF65-F5344CB8AC3E}">
        <p14:creationId xmlns:p14="http://schemas.microsoft.com/office/powerpoint/2010/main" val="177684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77F4-B744-46FA-A533-360AD81DD21E}"/>
              </a:ext>
            </a:extLst>
          </p:cNvPr>
          <p:cNvSpPr>
            <a:spLocks noGrp="1"/>
          </p:cNvSpPr>
          <p:nvPr>
            <p:ph type="title"/>
          </p:nvPr>
        </p:nvSpPr>
        <p:spPr>
          <a:xfrm>
            <a:off x="385171" y="2338576"/>
            <a:ext cx="10515600" cy="1325563"/>
          </a:xfrm>
        </p:spPr>
        <p:txBody>
          <a:bodyPr/>
          <a:lstStyle/>
          <a:p>
            <a:r>
              <a:rPr lang="en-US" dirty="0">
                <a:latin typeface="Bahnschrift" panose="020B0502040204020203" pitchFamily="34" charset="0"/>
              </a:rPr>
              <a:t>Thank u!</a:t>
            </a:r>
          </a:p>
        </p:txBody>
      </p:sp>
    </p:spTree>
    <p:extLst>
      <p:ext uri="{BB962C8B-B14F-4D97-AF65-F5344CB8AC3E}">
        <p14:creationId xmlns:p14="http://schemas.microsoft.com/office/powerpoint/2010/main" val="278616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red text on a black background&#10;&#10;Description automatically generated">
            <a:extLst>
              <a:ext uri="{FF2B5EF4-FFF2-40B4-BE49-F238E27FC236}">
                <a16:creationId xmlns:a16="http://schemas.microsoft.com/office/drawing/2014/main" id="{03856935-7036-56CB-FAF1-EFD867440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97" y="1889527"/>
            <a:ext cx="4927935" cy="1160318"/>
          </a:xfrm>
          <a:prstGeom prst="rect">
            <a:avLst/>
          </a:prstGeom>
        </p:spPr>
      </p:pic>
      <p:sp>
        <p:nvSpPr>
          <p:cNvPr id="3" name="TextBox 2">
            <a:extLst>
              <a:ext uri="{FF2B5EF4-FFF2-40B4-BE49-F238E27FC236}">
                <a16:creationId xmlns:a16="http://schemas.microsoft.com/office/drawing/2014/main" id="{1D7942A4-7B68-3FB5-2413-00E8BCDE7EC9}"/>
              </a:ext>
            </a:extLst>
          </p:cNvPr>
          <p:cNvSpPr txBox="1"/>
          <p:nvPr/>
        </p:nvSpPr>
        <p:spPr>
          <a:xfrm>
            <a:off x="222558" y="246877"/>
            <a:ext cx="9345062" cy="523220"/>
          </a:xfrm>
          <a:prstGeom prst="rect">
            <a:avLst/>
          </a:prstGeom>
          <a:noFill/>
        </p:spPr>
        <p:txBody>
          <a:bodyPr wrap="square">
            <a:spAutoFit/>
          </a:bodyPr>
          <a:lstStyle/>
          <a:p>
            <a:pPr marL="0" indent="0" algn="just">
              <a:buNone/>
            </a:pPr>
            <a:r>
              <a:rPr lang="tr-TR" sz="2800" b="1" dirty="0" err="1">
                <a:latin typeface="Bahnschrift" panose="020B0502040204020203" pitchFamily="34" charset="0"/>
              </a:rPr>
              <a:t>Reviving</a:t>
            </a:r>
            <a:r>
              <a:rPr lang="tr-TR" sz="2800" b="1" dirty="0">
                <a:latin typeface="Bahnschrift" panose="020B0502040204020203" pitchFamily="34" charset="0"/>
              </a:rPr>
              <a:t> </a:t>
            </a:r>
            <a:r>
              <a:rPr lang="tr-TR" sz="2800" b="1" dirty="0" err="1">
                <a:latin typeface="Bahnschrift" panose="020B0502040204020203" pitchFamily="34" charset="0"/>
              </a:rPr>
              <a:t>traditional</a:t>
            </a:r>
            <a:r>
              <a:rPr lang="tr-TR" sz="2800" b="1" dirty="0">
                <a:latin typeface="Bahnschrift" panose="020B0502040204020203" pitchFamily="34" charset="0"/>
              </a:rPr>
              <a:t> Mediterranean tomato products</a:t>
            </a:r>
          </a:p>
        </p:txBody>
      </p:sp>
      <p:sp>
        <p:nvSpPr>
          <p:cNvPr id="5" name="TextBox 4">
            <a:extLst>
              <a:ext uri="{FF2B5EF4-FFF2-40B4-BE49-F238E27FC236}">
                <a16:creationId xmlns:a16="http://schemas.microsoft.com/office/drawing/2014/main" id="{C06C81FA-B8E9-EFA8-45A8-5CA35FE8BB99}"/>
              </a:ext>
            </a:extLst>
          </p:cNvPr>
          <p:cNvSpPr txBox="1"/>
          <p:nvPr/>
        </p:nvSpPr>
        <p:spPr>
          <a:xfrm>
            <a:off x="5897112" y="1227077"/>
            <a:ext cx="5792845" cy="707886"/>
          </a:xfrm>
          <a:prstGeom prst="rect">
            <a:avLst/>
          </a:prstGeom>
          <a:noFill/>
        </p:spPr>
        <p:txBody>
          <a:bodyPr wrap="square">
            <a:spAutoFit/>
          </a:bodyPr>
          <a:lstStyle/>
          <a:p>
            <a:pPr marL="0" indent="0" algn="just">
              <a:buNone/>
            </a:pPr>
            <a:r>
              <a:rPr lang="en-US" sz="2000" dirty="0">
                <a:latin typeface="Bahnschrift" panose="020B0502040204020203" pitchFamily="34" charset="0"/>
              </a:rPr>
              <a:t>FunTomP revaluates food trends and utilizes new food processing.</a:t>
            </a:r>
          </a:p>
        </p:txBody>
      </p:sp>
      <p:grpSp>
        <p:nvGrpSpPr>
          <p:cNvPr id="15" name="Group 14">
            <a:extLst>
              <a:ext uri="{FF2B5EF4-FFF2-40B4-BE49-F238E27FC236}">
                <a16:creationId xmlns:a16="http://schemas.microsoft.com/office/drawing/2014/main" id="{700801BA-26B7-7A97-89C5-E340DEE64A6C}"/>
              </a:ext>
            </a:extLst>
          </p:cNvPr>
          <p:cNvGrpSpPr/>
          <p:nvPr/>
        </p:nvGrpSpPr>
        <p:grpSpPr>
          <a:xfrm>
            <a:off x="5954427" y="5292936"/>
            <a:ext cx="2364377" cy="578985"/>
            <a:chOff x="6403239" y="3560333"/>
            <a:chExt cx="2364377" cy="578985"/>
          </a:xfrm>
        </p:grpSpPr>
        <p:pic>
          <p:nvPicPr>
            <p:cNvPr id="7" name="Graphic 6">
              <a:extLst>
                <a:ext uri="{FF2B5EF4-FFF2-40B4-BE49-F238E27FC236}">
                  <a16:creationId xmlns:a16="http://schemas.microsoft.com/office/drawing/2014/main" id="{3C414937-C3BA-FF3B-1C94-675A3EB804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3239" y="3560333"/>
              <a:ext cx="578985" cy="578985"/>
            </a:xfrm>
            <a:prstGeom prst="rect">
              <a:avLst/>
            </a:prstGeom>
          </p:spPr>
        </p:pic>
        <p:sp>
          <p:nvSpPr>
            <p:cNvPr id="8" name="TextBox 7">
              <a:extLst>
                <a:ext uri="{FF2B5EF4-FFF2-40B4-BE49-F238E27FC236}">
                  <a16:creationId xmlns:a16="http://schemas.microsoft.com/office/drawing/2014/main" id="{B57C1A89-65F0-F0F6-DAC3-AEA62F9D2867}"/>
                </a:ext>
              </a:extLst>
            </p:cNvPr>
            <p:cNvSpPr txBox="1"/>
            <p:nvPr/>
          </p:nvSpPr>
          <p:spPr>
            <a:xfrm>
              <a:off x="6982224" y="3649770"/>
              <a:ext cx="1785392" cy="400110"/>
            </a:xfrm>
            <a:prstGeom prst="rect">
              <a:avLst/>
            </a:prstGeom>
            <a:noFill/>
          </p:spPr>
          <p:txBody>
            <a:bodyPr wrap="square" rtlCol="0">
              <a:spAutoFit/>
            </a:bodyPr>
            <a:lstStyle/>
            <a:p>
              <a:r>
                <a:rPr lang="tr-TR" sz="2000" b="1" i="0" dirty="0">
                  <a:effectLst/>
                  <a:latin typeface="Bahnschrift" panose="020B0502040204020203" pitchFamily="34" charset="0"/>
                </a:rPr>
                <a:t>8 </a:t>
              </a:r>
              <a:r>
                <a:rPr lang="tr-TR" sz="2000" b="1" i="0" dirty="0" err="1">
                  <a:effectLst/>
                  <a:latin typeface="Bahnschrift" panose="020B0502040204020203" pitchFamily="34" charset="0"/>
                </a:rPr>
                <a:t>Countries</a:t>
              </a:r>
              <a:endParaRPr lang="en-US" sz="2000" b="1" i="0" dirty="0">
                <a:effectLst/>
                <a:latin typeface="Bahnschrift" panose="020B0502040204020203" pitchFamily="34" charset="0"/>
              </a:endParaRPr>
            </a:p>
          </p:txBody>
        </p:sp>
      </p:grpSp>
      <p:grpSp>
        <p:nvGrpSpPr>
          <p:cNvPr id="18" name="Group 17">
            <a:extLst>
              <a:ext uri="{FF2B5EF4-FFF2-40B4-BE49-F238E27FC236}">
                <a16:creationId xmlns:a16="http://schemas.microsoft.com/office/drawing/2014/main" id="{E99AC8D2-6B3A-4F0C-8549-4239C30DD954}"/>
              </a:ext>
            </a:extLst>
          </p:cNvPr>
          <p:cNvGrpSpPr/>
          <p:nvPr/>
        </p:nvGrpSpPr>
        <p:grpSpPr>
          <a:xfrm>
            <a:off x="8904365" y="5267117"/>
            <a:ext cx="2390198" cy="630625"/>
            <a:chOff x="9346601" y="3560333"/>
            <a:chExt cx="2390198" cy="630625"/>
          </a:xfrm>
        </p:grpSpPr>
        <p:pic>
          <p:nvPicPr>
            <p:cNvPr id="6" name="Graphic 5">
              <a:extLst>
                <a:ext uri="{FF2B5EF4-FFF2-40B4-BE49-F238E27FC236}">
                  <a16:creationId xmlns:a16="http://schemas.microsoft.com/office/drawing/2014/main" id="{F1B8D92B-B62B-0201-5B3C-505A25A460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46601" y="3560333"/>
              <a:ext cx="630625" cy="630625"/>
            </a:xfrm>
            <a:prstGeom prst="rect">
              <a:avLst/>
            </a:prstGeom>
          </p:spPr>
        </p:pic>
        <p:sp>
          <p:nvSpPr>
            <p:cNvPr id="9" name="TextBox 8">
              <a:extLst>
                <a:ext uri="{FF2B5EF4-FFF2-40B4-BE49-F238E27FC236}">
                  <a16:creationId xmlns:a16="http://schemas.microsoft.com/office/drawing/2014/main" id="{38EB72C6-1385-55F4-6B81-6864B950FB01}"/>
                </a:ext>
              </a:extLst>
            </p:cNvPr>
            <p:cNvSpPr txBox="1"/>
            <p:nvPr/>
          </p:nvSpPr>
          <p:spPr>
            <a:xfrm>
              <a:off x="9951407" y="3675590"/>
              <a:ext cx="1785392" cy="400110"/>
            </a:xfrm>
            <a:prstGeom prst="rect">
              <a:avLst/>
            </a:prstGeom>
            <a:noFill/>
          </p:spPr>
          <p:txBody>
            <a:bodyPr wrap="square" rtlCol="0">
              <a:spAutoFit/>
            </a:bodyPr>
            <a:lstStyle/>
            <a:p>
              <a:r>
                <a:rPr lang="tr-TR" sz="2000" b="1" i="0" dirty="0">
                  <a:effectLst/>
                  <a:latin typeface="Bahnschrift" panose="020B0502040204020203" pitchFamily="34" charset="0"/>
                </a:rPr>
                <a:t>16 </a:t>
              </a:r>
              <a:r>
                <a:rPr lang="tr-TR" sz="2000" b="1" i="0" dirty="0" err="1">
                  <a:effectLst/>
                  <a:latin typeface="Bahnschrift" panose="020B0502040204020203" pitchFamily="34" charset="0"/>
                </a:rPr>
                <a:t>Partners</a:t>
              </a:r>
              <a:endParaRPr lang="en-US" sz="2000" b="1" i="0" dirty="0">
                <a:effectLst/>
                <a:latin typeface="Bahnschrift" panose="020B0502040204020203" pitchFamily="34" charset="0"/>
              </a:endParaRPr>
            </a:p>
          </p:txBody>
        </p:sp>
      </p:grpSp>
      <p:grpSp>
        <p:nvGrpSpPr>
          <p:cNvPr id="39" name="Group 38">
            <a:extLst>
              <a:ext uri="{FF2B5EF4-FFF2-40B4-BE49-F238E27FC236}">
                <a16:creationId xmlns:a16="http://schemas.microsoft.com/office/drawing/2014/main" id="{9BA959B8-9E26-D4B9-00A7-4073F83050D8}"/>
              </a:ext>
            </a:extLst>
          </p:cNvPr>
          <p:cNvGrpSpPr/>
          <p:nvPr/>
        </p:nvGrpSpPr>
        <p:grpSpPr>
          <a:xfrm>
            <a:off x="175646" y="4024393"/>
            <a:ext cx="5579805" cy="2632328"/>
            <a:chOff x="-421240" y="1855447"/>
            <a:chExt cx="6176692" cy="2936355"/>
          </a:xfrm>
        </p:grpSpPr>
        <p:pic>
          <p:nvPicPr>
            <p:cNvPr id="28" name="Picture 27">
              <a:extLst>
                <a:ext uri="{FF2B5EF4-FFF2-40B4-BE49-F238E27FC236}">
                  <a16:creationId xmlns:a16="http://schemas.microsoft.com/office/drawing/2014/main" id="{8C519BB5-B96E-1C95-D3A5-9A4AC4DF5EC0}"/>
                </a:ext>
              </a:extLst>
            </p:cNvPr>
            <p:cNvPicPr>
              <a:picLocks noChangeAspect="1"/>
            </p:cNvPicPr>
            <p:nvPr/>
          </p:nvPicPr>
          <p:blipFill rotWithShape="1">
            <a:blip r:embed="rId8">
              <a:extLst>
                <a:ext uri="{28A0092B-C50C-407E-A947-70E740481C1C}">
                  <a14:useLocalDpi xmlns:a14="http://schemas.microsoft.com/office/drawing/2010/main" val="0"/>
                </a:ext>
              </a:extLst>
            </a:blip>
            <a:srcRect t="32810" b="33189"/>
            <a:stretch/>
          </p:blipFill>
          <p:spPr>
            <a:xfrm>
              <a:off x="-421240" y="1855447"/>
              <a:ext cx="6176692" cy="1484086"/>
            </a:xfrm>
            <a:prstGeom prst="rect">
              <a:avLst/>
            </a:prstGeom>
          </p:spPr>
        </p:pic>
        <p:grpSp>
          <p:nvGrpSpPr>
            <p:cNvPr id="25" name="Group 24">
              <a:extLst>
                <a:ext uri="{FF2B5EF4-FFF2-40B4-BE49-F238E27FC236}">
                  <a16:creationId xmlns:a16="http://schemas.microsoft.com/office/drawing/2014/main" id="{4CDEC9BB-C58D-C65F-92E9-336238167DA9}"/>
                </a:ext>
              </a:extLst>
            </p:cNvPr>
            <p:cNvGrpSpPr/>
            <p:nvPr/>
          </p:nvGrpSpPr>
          <p:grpSpPr>
            <a:xfrm>
              <a:off x="489442" y="3837695"/>
              <a:ext cx="4617810" cy="954107"/>
              <a:chOff x="283027" y="2302617"/>
              <a:chExt cx="5563201" cy="1149438"/>
            </a:xfrm>
          </p:grpSpPr>
          <p:pic>
            <p:nvPicPr>
              <p:cNvPr id="23" name="Graphic 22">
                <a:extLst>
                  <a:ext uri="{FF2B5EF4-FFF2-40B4-BE49-F238E27FC236}">
                    <a16:creationId xmlns:a16="http://schemas.microsoft.com/office/drawing/2014/main" id="{645F1850-D571-C48A-73B4-0A70213228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3027" y="2302618"/>
                <a:ext cx="1683003" cy="1144993"/>
              </a:xfrm>
              <a:prstGeom prst="rect">
                <a:avLst/>
              </a:prstGeom>
            </p:spPr>
          </p:pic>
          <p:sp>
            <p:nvSpPr>
              <p:cNvPr id="24" name="TextBox 23">
                <a:extLst>
                  <a:ext uri="{FF2B5EF4-FFF2-40B4-BE49-F238E27FC236}">
                    <a16:creationId xmlns:a16="http://schemas.microsoft.com/office/drawing/2014/main" id="{01DEF140-CED9-AE7B-9283-286745F61B78}"/>
                  </a:ext>
                </a:extLst>
              </p:cNvPr>
              <p:cNvSpPr txBox="1"/>
              <p:nvPr/>
            </p:nvSpPr>
            <p:spPr>
              <a:xfrm>
                <a:off x="1961590" y="2302617"/>
                <a:ext cx="3884638" cy="1149438"/>
              </a:xfrm>
              <a:prstGeom prst="rect">
                <a:avLst/>
              </a:prstGeom>
              <a:noFill/>
            </p:spPr>
            <p:txBody>
              <a:bodyPr wrap="square" rtlCol="0">
                <a:spAutoFit/>
              </a:bodyPr>
              <a:lstStyle/>
              <a:p>
                <a:pPr algn="just"/>
                <a:r>
                  <a:rPr lang="en-US" sz="1400" dirty="0">
                    <a:ea typeface="Open Sans Light" pitchFamily="2" charset="0"/>
                    <a:cs typeface="Open Sans Light" pitchFamily="2" charset="0"/>
                  </a:rPr>
                  <a:t>PRIMA programme is supported by Horizon 2020, the European Union’s Framework Programme for Research and Innovation.</a:t>
                </a:r>
              </a:p>
            </p:txBody>
          </p:sp>
        </p:grpSp>
      </p:grpSp>
      <p:pic>
        <p:nvPicPr>
          <p:cNvPr id="34" name="Picture 33" descr="A map of europe with different countries/regions&#10;&#10;Description automatically generated">
            <a:extLst>
              <a:ext uri="{FF2B5EF4-FFF2-40B4-BE49-F238E27FC236}">
                <a16:creationId xmlns:a16="http://schemas.microsoft.com/office/drawing/2014/main" id="{590FCC45-3F56-5405-A009-8D8DAF798072}"/>
              </a:ext>
            </a:extLst>
          </p:cNvPr>
          <p:cNvPicPr>
            <a:picLocks noChangeAspect="1"/>
          </p:cNvPicPr>
          <p:nvPr/>
        </p:nvPicPr>
        <p:blipFill rotWithShape="1">
          <a:blip r:embed="rId11">
            <a:extLst>
              <a:ext uri="{28A0092B-C50C-407E-A947-70E740481C1C}">
                <a14:useLocalDpi xmlns:a14="http://schemas.microsoft.com/office/drawing/2010/main" val="0"/>
              </a:ext>
            </a:extLst>
          </a:blip>
          <a:srcRect l="2292" t="23383" r="2066" b="25041"/>
          <a:stretch/>
        </p:blipFill>
        <p:spPr>
          <a:xfrm>
            <a:off x="5992659" y="2242739"/>
            <a:ext cx="5060961" cy="2729165"/>
          </a:xfrm>
          <a:prstGeom prst="rect">
            <a:avLst/>
          </a:prstGeom>
        </p:spPr>
      </p:pic>
      <p:sp>
        <p:nvSpPr>
          <p:cNvPr id="10" name="Rectangle 9">
            <a:extLst>
              <a:ext uri="{FF2B5EF4-FFF2-40B4-BE49-F238E27FC236}">
                <a16:creationId xmlns:a16="http://schemas.microsoft.com/office/drawing/2014/main" id="{7D8434CB-8D6B-E8A0-DA84-A2D43C7BD0B9}"/>
              </a:ext>
            </a:extLst>
          </p:cNvPr>
          <p:cNvSpPr/>
          <p:nvPr/>
        </p:nvSpPr>
        <p:spPr>
          <a:xfrm>
            <a:off x="5310554" y="6140887"/>
            <a:ext cx="1664677" cy="717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032050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8B6C8258-D04A-A17D-1A09-E56FED6A1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11587"/>
            <a:ext cx="7772400" cy="5829300"/>
          </a:xfrm>
          <a:prstGeom prst="rect">
            <a:avLst/>
          </a:prstGeom>
        </p:spPr>
      </p:pic>
      <p:pic>
        <p:nvPicPr>
          <p:cNvPr id="4" name="Picture 3">
            <a:extLst>
              <a:ext uri="{FF2B5EF4-FFF2-40B4-BE49-F238E27FC236}">
                <a16:creationId xmlns:a16="http://schemas.microsoft.com/office/drawing/2014/main" id="{32026303-05DC-0B56-3FA2-31DB18C8F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0887"/>
            <a:ext cx="12192000" cy="717113"/>
          </a:xfrm>
          <a:prstGeom prst="rect">
            <a:avLst/>
          </a:prstGeom>
        </p:spPr>
      </p:pic>
      <p:sp>
        <p:nvSpPr>
          <p:cNvPr id="2" name="Rectangle 1">
            <a:extLst>
              <a:ext uri="{FF2B5EF4-FFF2-40B4-BE49-F238E27FC236}">
                <a16:creationId xmlns:a16="http://schemas.microsoft.com/office/drawing/2014/main" id="{C6493F75-9422-8E25-86AF-D715308D1F93}"/>
              </a:ext>
            </a:extLst>
          </p:cNvPr>
          <p:cNvSpPr/>
          <p:nvPr/>
        </p:nvSpPr>
        <p:spPr>
          <a:xfrm>
            <a:off x="5310554" y="6140887"/>
            <a:ext cx="1664677" cy="717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97717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D5ACA-DFAC-6BED-93FC-D6A739BFE93C}"/>
              </a:ext>
            </a:extLst>
          </p:cNvPr>
          <p:cNvPicPr>
            <a:picLocks noChangeAspect="1"/>
          </p:cNvPicPr>
          <p:nvPr/>
        </p:nvPicPr>
        <p:blipFill>
          <a:blip r:embed="rId2"/>
          <a:stretch>
            <a:fillRect/>
          </a:stretch>
        </p:blipFill>
        <p:spPr>
          <a:xfrm>
            <a:off x="0" y="171"/>
            <a:ext cx="12192000" cy="6857657"/>
          </a:xfrm>
          <a:prstGeom prst="rect">
            <a:avLst/>
          </a:prstGeom>
        </p:spPr>
      </p:pic>
    </p:spTree>
    <p:extLst>
      <p:ext uri="{BB962C8B-B14F-4D97-AF65-F5344CB8AC3E}">
        <p14:creationId xmlns:p14="http://schemas.microsoft.com/office/powerpoint/2010/main" val="228996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384B51-5168-45BA-D434-1B38ACCD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0887"/>
            <a:ext cx="12192000" cy="717113"/>
          </a:xfrm>
          <a:prstGeom prst="rect">
            <a:avLst/>
          </a:prstGeom>
        </p:spPr>
      </p:pic>
      <p:grpSp>
        <p:nvGrpSpPr>
          <p:cNvPr id="17" name="Group 16">
            <a:extLst>
              <a:ext uri="{FF2B5EF4-FFF2-40B4-BE49-F238E27FC236}">
                <a16:creationId xmlns:a16="http://schemas.microsoft.com/office/drawing/2014/main" id="{95E8083A-9CEB-5206-FD99-5D6917BACE59}"/>
              </a:ext>
            </a:extLst>
          </p:cNvPr>
          <p:cNvGrpSpPr/>
          <p:nvPr/>
        </p:nvGrpSpPr>
        <p:grpSpPr>
          <a:xfrm>
            <a:off x="405583" y="1641837"/>
            <a:ext cx="5080082" cy="3574326"/>
            <a:chOff x="405583" y="1216458"/>
            <a:chExt cx="5080082" cy="3574326"/>
          </a:xfrm>
        </p:grpSpPr>
        <p:pic>
          <p:nvPicPr>
            <p:cNvPr id="10" name="Picture 9">
              <a:extLst>
                <a:ext uri="{FF2B5EF4-FFF2-40B4-BE49-F238E27FC236}">
                  <a16:creationId xmlns:a16="http://schemas.microsoft.com/office/drawing/2014/main" id="{A21B3310-0D9A-2E33-5F76-0DBD3308C0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5583" y="1216458"/>
              <a:ext cx="5080082" cy="3574326"/>
            </a:xfrm>
            <a:prstGeom prst="rect">
              <a:avLst/>
            </a:prstGeom>
          </p:spPr>
        </p:pic>
        <p:grpSp>
          <p:nvGrpSpPr>
            <p:cNvPr id="16" name="Group 15">
              <a:extLst>
                <a:ext uri="{FF2B5EF4-FFF2-40B4-BE49-F238E27FC236}">
                  <a16:creationId xmlns:a16="http://schemas.microsoft.com/office/drawing/2014/main" id="{621520DA-EE90-288E-C717-6B4C9D56AD71}"/>
                </a:ext>
              </a:extLst>
            </p:cNvPr>
            <p:cNvGrpSpPr/>
            <p:nvPr/>
          </p:nvGrpSpPr>
          <p:grpSpPr>
            <a:xfrm>
              <a:off x="2312268" y="2864579"/>
              <a:ext cx="1266712" cy="1266712"/>
              <a:chOff x="2220271" y="2836813"/>
              <a:chExt cx="1266712" cy="1266712"/>
            </a:xfrm>
          </p:grpSpPr>
          <p:sp>
            <p:nvSpPr>
              <p:cNvPr id="15" name="Oval 14">
                <a:extLst>
                  <a:ext uri="{FF2B5EF4-FFF2-40B4-BE49-F238E27FC236}">
                    <a16:creationId xmlns:a16="http://schemas.microsoft.com/office/drawing/2014/main" id="{2BAD1CB3-8588-5EF2-0725-1CA3AA87A50D}"/>
                  </a:ext>
                </a:extLst>
              </p:cNvPr>
              <p:cNvSpPr/>
              <p:nvPr/>
            </p:nvSpPr>
            <p:spPr>
              <a:xfrm>
                <a:off x="2220271" y="2836813"/>
                <a:ext cx="1266712" cy="1266712"/>
              </a:xfrm>
              <a:prstGeom prst="ellipse">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pic>
            <p:nvPicPr>
              <p:cNvPr id="13" name="Picture 12" descr="A tomato and carrot with leaves&#10;&#10;Description automatically generated">
                <a:extLst>
                  <a:ext uri="{FF2B5EF4-FFF2-40B4-BE49-F238E27FC236}">
                    <a16:creationId xmlns:a16="http://schemas.microsoft.com/office/drawing/2014/main" id="{3CC6E26A-F1DC-86FB-91EF-0650FA576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272" y="2995923"/>
                <a:ext cx="1266711" cy="948493"/>
              </a:xfrm>
              <a:prstGeom prst="rect">
                <a:avLst/>
              </a:prstGeom>
            </p:spPr>
          </p:pic>
        </p:grpSp>
      </p:grpSp>
      <p:sp>
        <p:nvSpPr>
          <p:cNvPr id="18" name="TextBox 17">
            <a:extLst>
              <a:ext uri="{FF2B5EF4-FFF2-40B4-BE49-F238E27FC236}">
                <a16:creationId xmlns:a16="http://schemas.microsoft.com/office/drawing/2014/main" id="{F6245677-0DE8-C9D5-05E5-ED3A42956D13}"/>
              </a:ext>
            </a:extLst>
          </p:cNvPr>
          <p:cNvSpPr txBox="1"/>
          <p:nvPr/>
        </p:nvSpPr>
        <p:spPr>
          <a:xfrm>
            <a:off x="5972564" y="2459504"/>
            <a:ext cx="5813853" cy="1200329"/>
          </a:xfrm>
          <a:prstGeom prst="rect">
            <a:avLst/>
          </a:prstGeom>
          <a:noFill/>
        </p:spPr>
        <p:txBody>
          <a:bodyPr wrap="square">
            <a:spAutoFit/>
          </a:bodyPr>
          <a:lstStyle/>
          <a:p>
            <a:pPr marL="0" indent="0" algn="just">
              <a:buNone/>
            </a:pPr>
            <a:r>
              <a:rPr lang="en-US" sz="2400" b="0" i="0" u="none" strike="noStrike" dirty="0">
                <a:solidFill>
                  <a:srgbClr val="000000"/>
                </a:solidFill>
                <a:effectLst/>
                <a:latin typeface="-webkit-standard"/>
              </a:rPr>
              <a:t>Visit our website for detailed information and project updates: </a:t>
            </a:r>
            <a:r>
              <a:rPr lang="en-US" sz="2400" b="1" dirty="0" err="1"/>
              <a:t>funtomp.com</a:t>
            </a:r>
            <a:endParaRPr lang="en-US" sz="2400" b="1" dirty="0"/>
          </a:p>
          <a:p>
            <a:pPr marL="0" indent="0" algn="just">
              <a:buNone/>
            </a:pPr>
            <a:r>
              <a:rPr lang="en-US" sz="2400" dirty="0">
                <a:solidFill>
                  <a:srgbClr val="000000"/>
                </a:solidFill>
                <a:latin typeface="-webkit-standard"/>
              </a:rPr>
              <a:t>a</a:t>
            </a:r>
            <a:r>
              <a:rPr lang="en-US" sz="2400" b="0" i="0" u="none" strike="noStrike" dirty="0">
                <a:solidFill>
                  <a:srgbClr val="000000"/>
                </a:solidFill>
                <a:effectLst/>
                <a:latin typeface="-webkit-standard"/>
              </a:rPr>
              <a:t>nd on social media </a:t>
            </a:r>
            <a:r>
              <a:rPr lang="en-US" sz="2400" b="1" i="0" u="none" strike="noStrike" dirty="0">
                <a:solidFill>
                  <a:srgbClr val="000000"/>
                </a:solidFill>
                <a:effectLst/>
                <a:latin typeface="-webkit-standard"/>
              </a:rPr>
              <a:t>@</a:t>
            </a:r>
            <a:r>
              <a:rPr lang="en-US" sz="2400" b="1" i="0" u="none" strike="noStrike" dirty="0" err="1">
                <a:solidFill>
                  <a:srgbClr val="000000"/>
                </a:solidFill>
                <a:effectLst/>
                <a:latin typeface="-webkit-standard"/>
              </a:rPr>
              <a:t>funtomp</a:t>
            </a:r>
            <a:endParaRPr lang="en-US" sz="2400" b="1" dirty="0"/>
          </a:p>
        </p:txBody>
      </p:sp>
      <p:sp>
        <p:nvSpPr>
          <p:cNvPr id="2" name="Rectangle 1">
            <a:extLst>
              <a:ext uri="{FF2B5EF4-FFF2-40B4-BE49-F238E27FC236}">
                <a16:creationId xmlns:a16="http://schemas.microsoft.com/office/drawing/2014/main" id="{FD9E0D00-7C87-B94F-140C-132654B5D562}"/>
              </a:ext>
            </a:extLst>
          </p:cNvPr>
          <p:cNvSpPr/>
          <p:nvPr/>
        </p:nvSpPr>
        <p:spPr>
          <a:xfrm>
            <a:off x="5310554" y="6140887"/>
            <a:ext cx="1664677" cy="717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388757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93ACE-6001-FF9E-17E3-1E2D90D7F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0887"/>
            <a:ext cx="12192000" cy="717113"/>
          </a:xfrm>
          <a:prstGeom prst="rect">
            <a:avLst/>
          </a:prstGeom>
        </p:spPr>
      </p:pic>
      <p:sp>
        <p:nvSpPr>
          <p:cNvPr id="5" name="Oval 4">
            <a:extLst>
              <a:ext uri="{FF2B5EF4-FFF2-40B4-BE49-F238E27FC236}">
                <a16:creationId xmlns:a16="http://schemas.microsoft.com/office/drawing/2014/main" id="{066C76C3-FA8C-8BE5-F984-3814FDA17D47}"/>
              </a:ext>
            </a:extLst>
          </p:cNvPr>
          <p:cNvSpPr/>
          <p:nvPr/>
        </p:nvSpPr>
        <p:spPr>
          <a:xfrm>
            <a:off x="498425" y="3106319"/>
            <a:ext cx="3087711" cy="286269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11" name="TextBox 10">
            <a:extLst>
              <a:ext uri="{FF2B5EF4-FFF2-40B4-BE49-F238E27FC236}">
                <a16:creationId xmlns:a16="http://schemas.microsoft.com/office/drawing/2014/main" id="{ED2F3F26-5472-1354-E61C-644506485AA1}"/>
              </a:ext>
            </a:extLst>
          </p:cNvPr>
          <p:cNvSpPr txBox="1"/>
          <p:nvPr/>
        </p:nvSpPr>
        <p:spPr>
          <a:xfrm>
            <a:off x="840828" y="4324215"/>
            <a:ext cx="1660634" cy="369332"/>
          </a:xfrm>
          <a:prstGeom prst="rect">
            <a:avLst/>
          </a:prstGeom>
          <a:noFill/>
        </p:spPr>
        <p:txBody>
          <a:bodyPr wrap="square" rtlCol="0">
            <a:spAutoFit/>
          </a:bodyPr>
          <a:lstStyle/>
          <a:p>
            <a:endParaRPr lang="en-GB" dirty="0">
              <a:latin typeface="Bahnschrift" panose="020B0502040204020203" pitchFamily="34" charset="0"/>
            </a:endParaRPr>
          </a:p>
        </p:txBody>
      </p:sp>
      <p:sp>
        <p:nvSpPr>
          <p:cNvPr id="14" name="TextBox 13">
            <a:extLst>
              <a:ext uri="{FF2B5EF4-FFF2-40B4-BE49-F238E27FC236}">
                <a16:creationId xmlns:a16="http://schemas.microsoft.com/office/drawing/2014/main" id="{4D0AAF19-57C5-2A94-C532-F33C283CC626}"/>
              </a:ext>
            </a:extLst>
          </p:cNvPr>
          <p:cNvSpPr txBox="1"/>
          <p:nvPr/>
        </p:nvSpPr>
        <p:spPr>
          <a:xfrm>
            <a:off x="660171" y="3757456"/>
            <a:ext cx="2764221" cy="2031325"/>
          </a:xfrm>
          <a:prstGeom prst="rect">
            <a:avLst/>
          </a:prstGeom>
          <a:noFill/>
        </p:spPr>
        <p:txBody>
          <a:bodyPr wrap="square">
            <a:spAutoFit/>
          </a:bodyPr>
          <a:lstStyle/>
          <a:p>
            <a:pPr algn="ctr"/>
            <a:r>
              <a:rPr lang="tr-TR" b="1" dirty="0">
                <a:solidFill>
                  <a:srgbClr val="C00000"/>
                </a:solidFill>
                <a:latin typeface="Bahnschrift" panose="020B0502040204020203" pitchFamily="34" charset="0"/>
                <a:cs typeface="Times New Roman" panose="02020603050405020304" pitchFamily="18" charset="0"/>
              </a:rPr>
              <a:t>3</a:t>
            </a:r>
            <a:r>
              <a:rPr lang="tr-TR" b="1" i="0" dirty="0">
                <a:solidFill>
                  <a:srgbClr val="C00000"/>
                </a:solidFill>
                <a:latin typeface="Bahnschrift" panose="020B0502040204020203" pitchFamily="34" charset="0"/>
                <a:cs typeface="Times New Roman" panose="02020603050405020304" pitchFamily="18" charset="0"/>
              </a:rPr>
              <a:t>. </a:t>
            </a:r>
            <a:r>
              <a:rPr lang="en-GB" i="0" dirty="0">
                <a:latin typeface="Bahnschrift" panose="020B0502040204020203" pitchFamily="34" charset="0"/>
                <a:cs typeface="Times New Roman" panose="02020603050405020304" pitchFamily="18" charset="0"/>
              </a:rPr>
              <a:t>Improving the Quality of Tomato Products by Using Microwave-Vacuum Drying in a Snack Bar Manufacturing System</a:t>
            </a:r>
            <a:endParaRPr lang="en-US" dirty="0">
              <a:latin typeface="Bahnschrift" panose="020B0502040204020203" pitchFamily="34" charset="0"/>
              <a:cs typeface="Times New Roman" panose="02020603050405020304" pitchFamily="18" charset="0"/>
            </a:endParaRPr>
          </a:p>
          <a:p>
            <a:pPr lvl="0" algn="ctr"/>
            <a:endParaRPr lang="en-US" dirty="0">
              <a:latin typeface="Bahnschrift" panose="020B0502040204020203"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ABE81F75-FC14-804F-7E6F-8DC3D309F9BB}"/>
              </a:ext>
            </a:extLst>
          </p:cNvPr>
          <p:cNvSpPr/>
          <p:nvPr/>
        </p:nvSpPr>
        <p:spPr>
          <a:xfrm>
            <a:off x="8716224" y="69423"/>
            <a:ext cx="3088800" cy="28620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19" name="Oval 18">
            <a:extLst>
              <a:ext uri="{FF2B5EF4-FFF2-40B4-BE49-F238E27FC236}">
                <a16:creationId xmlns:a16="http://schemas.microsoft.com/office/drawing/2014/main" id="{097BDFB6-D144-C936-89FA-4D1C27927C01}"/>
              </a:ext>
            </a:extLst>
          </p:cNvPr>
          <p:cNvSpPr/>
          <p:nvPr/>
        </p:nvSpPr>
        <p:spPr>
          <a:xfrm>
            <a:off x="8716224" y="3162542"/>
            <a:ext cx="3088800" cy="28620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20" name="Oval 19">
            <a:extLst>
              <a:ext uri="{FF2B5EF4-FFF2-40B4-BE49-F238E27FC236}">
                <a16:creationId xmlns:a16="http://schemas.microsoft.com/office/drawing/2014/main" id="{14561340-A760-2496-606C-ACB4A1C97895}"/>
              </a:ext>
            </a:extLst>
          </p:cNvPr>
          <p:cNvSpPr/>
          <p:nvPr/>
        </p:nvSpPr>
        <p:spPr>
          <a:xfrm>
            <a:off x="530333" y="77306"/>
            <a:ext cx="3088800" cy="28620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21" name="Oval 20">
            <a:extLst>
              <a:ext uri="{FF2B5EF4-FFF2-40B4-BE49-F238E27FC236}">
                <a16:creationId xmlns:a16="http://schemas.microsoft.com/office/drawing/2014/main" id="{39A94F5B-B5CE-D791-100D-FAFD7F3EC688}"/>
              </a:ext>
            </a:extLst>
          </p:cNvPr>
          <p:cNvSpPr/>
          <p:nvPr/>
        </p:nvSpPr>
        <p:spPr>
          <a:xfrm>
            <a:off x="4551600" y="3222226"/>
            <a:ext cx="3088800" cy="28620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Bahnschrift" panose="020B0502040204020203" pitchFamily="34" charset="0"/>
            </a:endParaRPr>
          </a:p>
        </p:txBody>
      </p:sp>
      <p:sp>
        <p:nvSpPr>
          <p:cNvPr id="23" name="TextBox 22">
            <a:extLst>
              <a:ext uri="{FF2B5EF4-FFF2-40B4-BE49-F238E27FC236}">
                <a16:creationId xmlns:a16="http://schemas.microsoft.com/office/drawing/2014/main" id="{5D540D28-209F-7A5E-B248-E6F7E7FBC2E0}"/>
              </a:ext>
            </a:extLst>
          </p:cNvPr>
          <p:cNvSpPr txBox="1"/>
          <p:nvPr/>
        </p:nvSpPr>
        <p:spPr>
          <a:xfrm>
            <a:off x="9086396" y="3744695"/>
            <a:ext cx="2346330" cy="1754326"/>
          </a:xfrm>
          <a:prstGeom prst="rect">
            <a:avLst/>
          </a:prstGeom>
          <a:noFill/>
        </p:spPr>
        <p:txBody>
          <a:bodyPr wrap="square">
            <a:spAutoFit/>
          </a:bodyPr>
          <a:lstStyle/>
          <a:p>
            <a:pPr lvl="0" algn="ctr"/>
            <a:r>
              <a:rPr lang="tr-TR" b="1" i="0" dirty="0">
                <a:solidFill>
                  <a:srgbClr val="C00000"/>
                </a:solidFill>
                <a:latin typeface="Bahnschrift" panose="020B0502040204020203" pitchFamily="34" charset="0"/>
                <a:cs typeface="Times New Roman" panose="02020603050405020304" pitchFamily="18" charset="0"/>
              </a:rPr>
              <a:t>5. </a:t>
            </a:r>
            <a:r>
              <a:rPr lang="en-GB" i="0" dirty="0">
                <a:latin typeface="Bahnschrift" panose="020B0502040204020203" pitchFamily="34" charset="0"/>
                <a:cs typeface="Times New Roman" panose="02020603050405020304" pitchFamily="18" charset="0"/>
              </a:rPr>
              <a:t>The effect of pea protein and </a:t>
            </a:r>
            <a:r>
              <a:rPr lang="en-GB" i="0" dirty="0" err="1">
                <a:latin typeface="Bahnschrift" panose="020B0502040204020203" pitchFamily="34" charset="0"/>
                <a:cs typeface="Times New Roman" panose="02020603050405020304" pitchFamily="18" charset="0"/>
              </a:rPr>
              <a:t>RuBisCO</a:t>
            </a:r>
            <a:r>
              <a:rPr lang="en-GB" i="0" dirty="0">
                <a:latin typeface="Bahnschrift" panose="020B0502040204020203" pitchFamily="34" charset="0"/>
                <a:cs typeface="Times New Roman" panose="02020603050405020304" pitchFamily="18" charset="0"/>
              </a:rPr>
              <a:t> on the physicochemical properties of spray-dried tomato powder</a:t>
            </a:r>
            <a:endParaRPr lang="en-US" dirty="0">
              <a:latin typeface="Bahnschrift" panose="020B0502040204020203"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5E4664A7-4126-1009-9774-31A0D38F22D0}"/>
              </a:ext>
            </a:extLst>
          </p:cNvPr>
          <p:cNvSpPr txBox="1"/>
          <p:nvPr/>
        </p:nvSpPr>
        <p:spPr>
          <a:xfrm>
            <a:off x="565452" y="769642"/>
            <a:ext cx="2953658" cy="1477328"/>
          </a:xfrm>
          <a:prstGeom prst="rect">
            <a:avLst/>
          </a:prstGeom>
          <a:noFill/>
        </p:spPr>
        <p:txBody>
          <a:bodyPr wrap="square">
            <a:spAutoFit/>
          </a:bodyPr>
          <a:lstStyle/>
          <a:p>
            <a:pPr lvl="0" algn="ctr"/>
            <a:r>
              <a:rPr lang="tr-TR" b="1" i="0" dirty="0">
                <a:solidFill>
                  <a:srgbClr val="C00000"/>
                </a:solidFill>
                <a:latin typeface="Bahnschrift" panose="020B0502040204020203" pitchFamily="34" charset="0"/>
                <a:cs typeface="Times New Roman" panose="02020603050405020304" pitchFamily="18" charset="0"/>
              </a:rPr>
              <a:t>1. </a:t>
            </a:r>
            <a:r>
              <a:rPr lang="en-GB" i="0" dirty="0">
                <a:latin typeface="Bahnschrift" panose="020B0502040204020203" pitchFamily="34" charset="0"/>
                <a:cs typeface="Times New Roman" panose="02020603050405020304" pitchFamily="18" charset="0"/>
              </a:rPr>
              <a:t>Effect of high-pressure homogenization on the quality attributes of a protein enriched tomato </a:t>
            </a:r>
            <a:r>
              <a:rPr lang="en-GB" i="0" dirty="0" err="1">
                <a:latin typeface="Bahnschrift" panose="020B0502040204020203" pitchFamily="34" charset="0"/>
                <a:cs typeface="Times New Roman" panose="02020603050405020304" pitchFamily="18" charset="0"/>
              </a:rPr>
              <a:t>leathe</a:t>
            </a:r>
            <a:r>
              <a:rPr lang="tr-TR" i="0" dirty="0">
                <a:latin typeface="Bahnschrift" panose="020B0502040204020203" pitchFamily="34" charset="0"/>
                <a:cs typeface="Times New Roman" panose="02020603050405020304" pitchFamily="18" charset="0"/>
              </a:rPr>
              <a:t>r</a:t>
            </a:r>
            <a:endParaRPr lang="en-US" dirty="0">
              <a:latin typeface="Bahnschrift" panose="020B0502040204020203"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3D47706-B68A-E1C0-DDE8-05B994E7FE34}"/>
              </a:ext>
            </a:extLst>
          </p:cNvPr>
          <p:cNvSpPr txBox="1"/>
          <p:nvPr/>
        </p:nvSpPr>
        <p:spPr>
          <a:xfrm>
            <a:off x="8975069" y="766620"/>
            <a:ext cx="2568984" cy="2031325"/>
          </a:xfrm>
          <a:prstGeom prst="rect">
            <a:avLst/>
          </a:prstGeom>
          <a:noFill/>
        </p:spPr>
        <p:txBody>
          <a:bodyPr wrap="square">
            <a:spAutoFit/>
          </a:bodyPr>
          <a:lstStyle/>
          <a:p>
            <a:pPr lvl="0" algn="ctr"/>
            <a:r>
              <a:rPr lang="tr-TR" b="1" dirty="0">
                <a:solidFill>
                  <a:srgbClr val="C00000"/>
                </a:solidFill>
                <a:latin typeface="Bahnschrift" panose="020B0502040204020203" pitchFamily="34" charset="0"/>
                <a:cs typeface="Times New Roman" panose="02020603050405020304" pitchFamily="18" charset="0"/>
              </a:rPr>
              <a:t>2</a:t>
            </a:r>
            <a:r>
              <a:rPr lang="tr-TR" b="1" i="0" dirty="0">
                <a:solidFill>
                  <a:srgbClr val="C00000"/>
                </a:solidFill>
                <a:latin typeface="Bahnschrift" panose="020B0502040204020203" pitchFamily="34" charset="0"/>
                <a:cs typeface="Times New Roman" panose="02020603050405020304" pitchFamily="18" charset="0"/>
              </a:rPr>
              <a:t>. </a:t>
            </a:r>
            <a:r>
              <a:rPr lang="en-GB" i="0" dirty="0">
                <a:latin typeface="Bahnschrift" panose="020B0502040204020203" pitchFamily="34" charset="0"/>
                <a:cs typeface="Times New Roman" panose="02020603050405020304" pitchFamily="18" charset="0"/>
              </a:rPr>
              <a:t>Effects of microwave pasteurization on a functional tomato sauce enriched with pea protein and olive powder</a:t>
            </a:r>
            <a:endParaRPr lang="en-US" dirty="0">
              <a:latin typeface="Bahnschrift" panose="020B0502040204020203"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C78A19DF-604C-555D-4015-7BA2CD5BD452}"/>
              </a:ext>
            </a:extLst>
          </p:cNvPr>
          <p:cNvSpPr txBox="1"/>
          <p:nvPr/>
        </p:nvSpPr>
        <p:spPr>
          <a:xfrm>
            <a:off x="4661960" y="3754112"/>
            <a:ext cx="2848303" cy="1754326"/>
          </a:xfrm>
          <a:prstGeom prst="rect">
            <a:avLst/>
          </a:prstGeom>
          <a:noFill/>
          <a:ln>
            <a:noFill/>
          </a:ln>
        </p:spPr>
        <p:txBody>
          <a:bodyPr wrap="square">
            <a:spAutoFit/>
          </a:bodyPr>
          <a:lstStyle/>
          <a:p>
            <a:pPr lvl="0" algn="ctr"/>
            <a:r>
              <a:rPr lang="tr-TR" b="1" i="0" dirty="0">
                <a:solidFill>
                  <a:srgbClr val="C00000"/>
                </a:solidFill>
                <a:latin typeface="Bahnschrift" panose="020B0502040204020203" pitchFamily="34" charset="0"/>
                <a:cs typeface="Times New Roman" panose="02020603050405020304" pitchFamily="18" charset="0"/>
              </a:rPr>
              <a:t>4. </a:t>
            </a:r>
            <a:r>
              <a:rPr lang="en-GB" i="0" dirty="0">
                <a:latin typeface="Bahnschrift" panose="020B0502040204020203" pitchFamily="34" charset="0"/>
                <a:cs typeface="Times New Roman" panose="02020603050405020304" pitchFamily="18" charset="0"/>
              </a:rPr>
              <a:t>Enhancing Lycopene Analysis in Microwave-vacuum Dried Tomato Snack Bars by NIR Spectra and Hyperspectral Imaging</a:t>
            </a:r>
            <a:endParaRPr lang="en-US" dirty="0">
              <a:latin typeface="Bahnschrift" panose="020B0502040204020203" pitchFamily="34" charset="0"/>
              <a:cs typeface="Times New Roman" panose="02020603050405020304" pitchFamily="18" charset="0"/>
            </a:endParaRPr>
          </a:p>
        </p:txBody>
      </p:sp>
      <p:pic>
        <p:nvPicPr>
          <p:cNvPr id="16" name="Picture 15" descr="A green and red text on a black background&#10;&#10;Description automatically generated">
            <a:extLst>
              <a:ext uri="{FF2B5EF4-FFF2-40B4-BE49-F238E27FC236}">
                <a16:creationId xmlns:a16="http://schemas.microsoft.com/office/drawing/2014/main" id="{46DA2363-9D2A-4029-9FAB-A15C151C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711" y="920264"/>
            <a:ext cx="4927935" cy="1160318"/>
          </a:xfrm>
          <a:prstGeom prst="rect">
            <a:avLst/>
          </a:prstGeom>
        </p:spPr>
      </p:pic>
    </p:spTree>
    <p:extLst>
      <p:ext uri="{BB962C8B-B14F-4D97-AF65-F5344CB8AC3E}">
        <p14:creationId xmlns:p14="http://schemas.microsoft.com/office/powerpoint/2010/main" val="4064405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ow to Make Dried Fruit Leathers/Fruit Bars by Drying Oven">
            <a:extLst>
              <a:ext uri="{FF2B5EF4-FFF2-40B4-BE49-F238E27FC236}">
                <a16:creationId xmlns:a16="http://schemas.microsoft.com/office/drawing/2014/main" id="{06E407AB-77BE-8EC7-1865-B8CD9F72E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969" y="1150282"/>
            <a:ext cx="2885440" cy="1724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71FFE1-D76C-6E95-7C36-E0DC97C546AA}"/>
              </a:ext>
            </a:extLst>
          </p:cNvPr>
          <p:cNvSpPr txBox="1"/>
          <p:nvPr/>
        </p:nvSpPr>
        <p:spPr>
          <a:xfrm>
            <a:off x="147782" y="99461"/>
            <a:ext cx="11816910" cy="646331"/>
          </a:xfrm>
          <a:prstGeom prst="rect">
            <a:avLst/>
          </a:prstGeom>
          <a:noFill/>
        </p:spPr>
        <p:txBody>
          <a:bodyPr wrap="square" rtlCol="0">
            <a:spAutoFit/>
          </a:bodyPr>
          <a:lstStyle/>
          <a:p>
            <a:r>
              <a:rPr lang="tr-TR" b="1" dirty="0">
                <a:ln/>
                <a:solidFill>
                  <a:srgbClr val="B83B27"/>
                </a:solidFill>
                <a:latin typeface="Bahnschrift" panose="020B0502040204020203" pitchFamily="34" charset="0"/>
                <a:cs typeface="Times New Roman" panose="02020603050405020304" pitchFamily="18" charset="0"/>
              </a:rPr>
              <a:t>1. </a:t>
            </a:r>
            <a:r>
              <a:rPr lang="en-US" b="1" dirty="0">
                <a:ln/>
                <a:solidFill>
                  <a:srgbClr val="B83B27"/>
                </a:solidFill>
                <a:latin typeface="Bahnschrift" panose="020B0502040204020203" pitchFamily="34" charset="0"/>
                <a:cs typeface="Times New Roman" panose="02020603050405020304" pitchFamily="18" charset="0"/>
              </a:rPr>
              <a:t>EFFECT OF HIGH-PRESSURE HOMOGENIZATION ON THE QUALITY ATTRIBUTES OF A </a:t>
            </a:r>
            <a:r>
              <a:rPr lang="tr-TR" b="1" dirty="0">
                <a:ln/>
                <a:solidFill>
                  <a:srgbClr val="B83B27"/>
                </a:solidFill>
                <a:latin typeface="Bahnschrift" panose="020B0502040204020203" pitchFamily="34" charset="0"/>
                <a:cs typeface="Times New Roman" panose="02020603050405020304" pitchFamily="18" charset="0"/>
              </a:rPr>
              <a:t>RUBISCO </a:t>
            </a:r>
            <a:r>
              <a:rPr lang="en-US" b="1" dirty="0">
                <a:ln/>
                <a:solidFill>
                  <a:srgbClr val="B83B27"/>
                </a:solidFill>
                <a:latin typeface="Bahnschrift" panose="020B0502040204020203" pitchFamily="34" charset="0"/>
                <a:cs typeface="Times New Roman" panose="02020603050405020304" pitchFamily="18" charset="0"/>
              </a:rPr>
              <a:t>PROTEIN ENRICHED TOMATO LEATHER</a:t>
            </a:r>
            <a:endParaRPr lang="en-US" b="1" dirty="0">
              <a:solidFill>
                <a:srgbClr val="B83B27"/>
              </a:solidFill>
              <a:latin typeface="Bahnschrift" panose="020B0502040204020203"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DFBA839-3FE8-7020-BA39-349ED88B419B}"/>
              </a:ext>
            </a:extLst>
          </p:cNvPr>
          <p:cNvPicPr>
            <a:picLocks noChangeAspect="1"/>
          </p:cNvPicPr>
          <p:nvPr/>
        </p:nvPicPr>
        <p:blipFill>
          <a:blip r:embed="rId3"/>
          <a:stretch>
            <a:fillRect/>
          </a:stretch>
        </p:blipFill>
        <p:spPr>
          <a:xfrm>
            <a:off x="147782" y="3429000"/>
            <a:ext cx="5599874" cy="3429297"/>
          </a:xfrm>
          <a:prstGeom prst="rect">
            <a:avLst/>
          </a:prstGeom>
        </p:spPr>
      </p:pic>
      <p:sp>
        <p:nvSpPr>
          <p:cNvPr id="9" name="TextBox 8">
            <a:extLst>
              <a:ext uri="{FF2B5EF4-FFF2-40B4-BE49-F238E27FC236}">
                <a16:creationId xmlns:a16="http://schemas.microsoft.com/office/drawing/2014/main" id="{225131C5-722C-B458-327D-055B03F6B631}"/>
              </a:ext>
            </a:extLst>
          </p:cNvPr>
          <p:cNvSpPr txBox="1"/>
          <p:nvPr/>
        </p:nvSpPr>
        <p:spPr>
          <a:xfrm>
            <a:off x="147782" y="2958923"/>
            <a:ext cx="6203573" cy="338554"/>
          </a:xfrm>
          <a:prstGeom prst="rect">
            <a:avLst/>
          </a:prstGeom>
          <a:noFill/>
        </p:spPr>
        <p:txBody>
          <a:bodyPr wrap="square" rtlCol="0">
            <a:spAutoFit/>
          </a:bodyPr>
          <a:lstStyle/>
          <a:p>
            <a:r>
              <a:rPr lang="tr-TR" sz="1600" b="1" u="sng" dirty="0">
                <a:solidFill>
                  <a:srgbClr val="EB7981"/>
                </a:solidFill>
                <a:latin typeface="Bahnschrift" panose="020B0502040204020203" pitchFamily="34" charset="0"/>
                <a:cs typeface="Times New Roman" panose="02020603050405020304" pitchFamily="18" charset="0"/>
              </a:rPr>
              <a:t>PRODUCTION OF TOMATO LEATHER (PESTIL)</a:t>
            </a:r>
            <a:endParaRPr lang="en-US" sz="1600" b="1" u="sng" dirty="0">
              <a:solidFill>
                <a:srgbClr val="EB7981"/>
              </a:solidFill>
              <a:latin typeface="Bahnschrift" panose="020B0502040204020203"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DB7ECF2-7F11-1BA5-9A40-962BAD373D09}"/>
              </a:ext>
            </a:extLst>
          </p:cNvPr>
          <p:cNvSpPr txBox="1"/>
          <p:nvPr/>
        </p:nvSpPr>
        <p:spPr>
          <a:xfrm>
            <a:off x="5960944" y="849011"/>
            <a:ext cx="6083274" cy="338554"/>
          </a:xfrm>
          <a:prstGeom prst="rect">
            <a:avLst/>
          </a:prstGeom>
          <a:noFill/>
        </p:spPr>
        <p:txBody>
          <a:bodyPr wrap="square">
            <a:spAutoFit/>
          </a:bodyPr>
          <a:lstStyle/>
          <a:p>
            <a:r>
              <a:rPr lang="tr-TR" sz="1600" b="1" u="sng" dirty="0">
                <a:solidFill>
                  <a:srgbClr val="EB7981"/>
                </a:solidFill>
                <a:latin typeface="Bahnschrift" panose="020B0502040204020203" pitchFamily="34" charset="0"/>
                <a:cs typeface="Times New Roman" panose="02020603050405020304" pitchFamily="18" charset="0"/>
              </a:rPr>
              <a:t>CHARACTERIZATION OF TOMATO LEATHER (PESTIL)</a:t>
            </a:r>
            <a:endParaRPr lang="en-US" sz="1600" b="1" u="sng" dirty="0">
              <a:solidFill>
                <a:srgbClr val="EB7981"/>
              </a:solidFill>
              <a:latin typeface="Bahnschrift" panose="020B05020402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B767449-7163-0E90-6F7B-45D8E0FF9C5E}"/>
              </a:ext>
            </a:extLst>
          </p:cNvPr>
          <p:cNvSpPr txBox="1"/>
          <p:nvPr/>
        </p:nvSpPr>
        <p:spPr>
          <a:xfrm>
            <a:off x="5864415" y="1290784"/>
            <a:ext cx="6276332" cy="5355312"/>
          </a:xfrm>
          <a:prstGeom prst="rect">
            <a:avLst/>
          </a:prstGeom>
          <a:noFill/>
          <a:ln w="28575">
            <a:solidFill>
              <a:srgbClr val="831216"/>
            </a:solidFill>
            <a:prstDash val="dash"/>
          </a:ln>
        </p:spPr>
        <p:txBody>
          <a:bodyPr wrap="square">
            <a:spAutoFit/>
          </a:bodyPr>
          <a:lstStyle/>
          <a:p>
            <a:pPr marL="171450" indent="-171450">
              <a:buFont typeface="Arial" panose="020B0604020202020204" pitchFamily="34" charset="0"/>
              <a:buChar char="•"/>
            </a:pPr>
            <a:r>
              <a:rPr lang="tr-TR" dirty="0">
                <a:solidFill>
                  <a:srgbClr val="B83B27"/>
                </a:solidFill>
                <a:latin typeface="Bahnschrift" panose="020B0502040204020203" pitchFamily="34" charset="0"/>
                <a:cs typeface="Times New Roman" panose="02020603050405020304" pitchFamily="18" charset="0"/>
              </a:rPr>
              <a:t>LYCOPENE CONTENT</a:t>
            </a:r>
          </a:p>
          <a:p>
            <a:pPr marL="628650" lvl="1" indent="-171450">
              <a:buFont typeface="Arial" panose="020B0604020202020204" pitchFamily="34" charset="0"/>
              <a:buChar char="•"/>
            </a:pPr>
            <a:r>
              <a:rPr lang="tr-TR" dirty="0" err="1">
                <a:latin typeface="Bahnschrift" panose="020B0502040204020203" pitchFamily="34" charset="0"/>
                <a:cs typeface="Times New Roman" panose="02020603050405020304" pitchFamily="18" charset="0"/>
              </a:rPr>
              <a:t>Lycopene</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content</a:t>
            </a:r>
            <a:r>
              <a:rPr lang="tr-TR" dirty="0">
                <a:latin typeface="Bahnschrift" panose="020B0502040204020203" pitchFamily="34" charset="0"/>
                <a:cs typeface="Times New Roman" panose="02020603050405020304" pitchFamily="18" charset="0"/>
              </a:rPr>
              <a:t> is </a:t>
            </a:r>
            <a:r>
              <a:rPr lang="tr-TR" dirty="0" err="1">
                <a:latin typeface="Bahnschrift" panose="020B0502040204020203" pitchFamily="34" charset="0"/>
                <a:cs typeface="Times New Roman" panose="02020603050405020304" pitchFamily="18" charset="0"/>
              </a:rPr>
              <a:t>the</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highest</a:t>
            </a:r>
            <a:r>
              <a:rPr lang="tr-TR" dirty="0">
                <a:latin typeface="Bahnschrift" panose="020B0502040204020203" pitchFamily="34" charset="0"/>
                <a:cs typeface="Times New Roman" panose="02020603050405020304" pitchFamily="18" charset="0"/>
              </a:rPr>
              <a:t> at </a:t>
            </a:r>
            <a:r>
              <a:rPr lang="tr-TR" dirty="0" err="1">
                <a:latin typeface="Bahnschrift" panose="020B0502040204020203" pitchFamily="34" charset="0"/>
                <a:cs typeface="Times New Roman" panose="02020603050405020304" pitchFamily="18" charset="0"/>
              </a:rPr>
              <a:t>the</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lowest</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pressure</a:t>
            </a:r>
            <a:r>
              <a:rPr lang="tr-TR" dirty="0">
                <a:latin typeface="Bahnschrift" panose="020B0502040204020203" pitchFamily="34" charset="0"/>
                <a:cs typeface="Times New Roman" panose="02020603050405020304" pitchFamily="18" charset="0"/>
              </a:rPr>
              <a:t> (0 bar)</a:t>
            </a:r>
          </a:p>
          <a:p>
            <a:pPr marL="171450" indent="-171450">
              <a:buFont typeface="Arial" panose="020B0604020202020204" pitchFamily="34" charset="0"/>
              <a:buChar char="•"/>
            </a:pPr>
            <a:r>
              <a:rPr lang="tr-TR" dirty="0">
                <a:solidFill>
                  <a:srgbClr val="B83B27"/>
                </a:solidFill>
                <a:latin typeface="Bahnschrift" panose="020B0502040204020203" pitchFamily="34" charset="0"/>
                <a:cs typeface="Times New Roman" panose="02020603050405020304" pitchFamily="18" charset="0"/>
              </a:rPr>
              <a:t>SOLUBLE PROTEIN CONTENT</a:t>
            </a:r>
          </a:p>
          <a:p>
            <a:pPr marL="628650" lvl="1" indent="-171450">
              <a:buFont typeface="Arial" panose="020B0604020202020204" pitchFamily="34" charset="0"/>
              <a:buChar char="•"/>
            </a:pPr>
            <a:r>
              <a:rPr lang="tr-TR" dirty="0" err="1">
                <a:latin typeface="Bahnschrift" panose="020B0502040204020203" pitchFamily="34" charset="0"/>
                <a:cs typeface="Times New Roman" panose="02020603050405020304" pitchFamily="18" charset="0"/>
              </a:rPr>
              <a:t>Soluble</a:t>
            </a:r>
            <a:r>
              <a:rPr lang="tr-TR" dirty="0">
                <a:latin typeface="Bahnschrift" panose="020B0502040204020203" pitchFamily="34" charset="0"/>
                <a:cs typeface="Times New Roman" panose="02020603050405020304" pitchFamily="18" charset="0"/>
              </a:rPr>
              <a:t> protein </a:t>
            </a:r>
            <a:r>
              <a:rPr lang="tr-TR" dirty="0" err="1">
                <a:latin typeface="Bahnschrift" panose="020B0502040204020203" pitchFamily="34" charset="0"/>
                <a:cs typeface="Times New Roman" panose="02020603050405020304" pitchFamily="18" charset="0"/>
              </a:rPr>
              <a:t>content</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increases</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from</a:t>
            </a:r>
            <a:r>
              <a:rPr lang="tr-TR" dirty="0">
                <a:latin typeface="Bahnschrift" panose="020B0502040204020203" pitchFamily="34" charset="0"/>
                <a:cs typeface="Times New Roman" panose="02020603050405020304" pitchFamily="18" charset="0"/>
              </a:rPr>
              <a:t> 0 </a:t>
            </a:r>
            <a:r>
              <a:rPr lang="tr-TR" dirty="0" err="1">
                <a:latin typeface="Bahnschrift" panose="020B0502040204020203" pitchFamily="34" charset="0"/>
                <a:cs typeface="Times New Roman" panose="02020603050405020304" pitchFamily="18" charset="0"/>
              </a:rPr>
              <a:t>to</a:t>
            </a:r>
            <a:r>
              <a:rPr lang="tr-TR" dirty="0">
                <a:latin typeface="Bahnschrift" panose="020B0502040204020203" pitchFamily="34" charset="0"/>
                <a:cs typeface="Times New Roman" panose="02020603050405020304" pitchFamily="18" charset="0"/>
              </a:rPr>
              <a:t> 1000 bar </a:t>
            </a:r>
            <a:r>
              <a:rPr lang="tr-TR" dirty="0" err="1">
                <a:latin typeface="Bahnschrift" panose="020B0502040204020203" pitchFamily="34" charset="0"/>
                <a:cs typeface="Times New Roman" panose="02020603050405020304" pitchFamily="18" charset="0"/>
              </a:rPr>
              <a:t>significantly</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for</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all</a:t>
            </a:r>
            <a:r>
              <a:rPr lang="tr-TR" dirty="0">
                <a:latin typeface="Bahnschrift" panose="020B0502040204020203" pitchFamily="34" charset="0"/>
                <a:cs typeface="Times New Roman" panose="02020603050405020304" pitchFamily="18" charset="0"/>
              </a:rPr>
              <a:t> protein </a:t>
            </a:r>
            <a:r>
              <a:rPr lang="tr-TR" dirty="0" err="1">
                <a:latin typeface="Bahnschrift" panose="020B0502040204020203" pitchFamily="34" charset="0"/>
                <a:cs typeface="Times New Roman" panose="02020603050405020304" pitchFamily="18" charset="0"/>
              </a:rPr>
              <a:t>concentration</a:t>
            </a:r>
            <a:endParaRPr lang="tr-TR" dirty="0">
              <a:latin typeface="Bahnschrift" panose="020B0502040204020203" pitchFamily="34" charset="0"/>
              <a:cs typeface="Times New Roman" panose="02020603050405020304" pitchFamily="18" charset="0"/>
            </a:endParaRPr>
          </a:p>
          <a:p>
            <a:pPr marL="171450" indent="-171450">
              <a:buFont typeface="Arial" panose="020B0604020202020204" pitchFamily="34" charset="0"/>
              <a:buChar char="•"/>
            </a:pPr>
            <a:r>
              <a:rPr lang="tr-TR" dirty="0">
                <a:solidFill>
                  <a:srgbClr val="B83B27"/>
                </a:solidFill>
                <a:latin typeface="Bahnschrift" panose="020B0502040204020203" pitchFamily="34" charset="0"/>
                <a:cs typeface="Times New Roman" panose="02020603050405020304" pitchFamily="18" charset="0"/>
              </a:rPr>
              <a:t>COLOUR</a:t>
            </a:r>
          </a:p>
          <a:p>
            <a:pPr marL="628650" lvl="1" indent="-171450">
              <a:buFont typeface="Arial" panose="020B0604020202020204" pitchFamily="34" charset="0"/>
              <a:buChar char="•"/>
            </a:pPr>
            <a:r>
              <a:rPr lang="tr-TR" dirty="0">
                <a:latin typeface="Bahnschrift" panose="020B0502040204020203" pitchFamily="34" charset="0"/>
                <a:cs typeface="Times New Roman" panose="02020603050405020304" pitchFamily="18" charset="0"/>
              </a:rPr>
              <a:t>As p</a:t>
            </a:r>
            <a:r>
              <a:rPr lang="en-US" dirty="0" err="1">
                <a:latin typeface="Bahnschrift" panose="020B0502040204020203" pitchFamily="34" charset="0"/>
                <a:cs typeface="Times New Roman" panose="02020603050405020304" pitchFamily="18" charset="0"/>
              </a:rPr>
              <a:t>rotein</a:t>
            </a:r>
            <a:r>
              <a:rPr lang="en-US" dirty="0">
                <a:latin typeface="Bahnschrift" panose="020B0502040204020203" pitchFamily="34" charset="0"/>
                <a:cs typeface="Times New Roman" panose="02020603050405020304" pitchFamily="18" charset="0"/>
              </a:rPr>
              <a:t> concentration </a:t>
            </a:r>
            <a:r>
              <a:rPr lang="tr-TR" dirty="0" err="1">
                <a:latin typeface="Bahnschrift" panose="020B0502040204020203" pitchFamily="34" charset="0"/>
                <a:cs typeface="Times New Roman" panose="02020603050405020304" pitchFamily="18" charset="0"/>
              </a:rPr>
              <a:t>increases</a:t>
            </a:r>
            <a:r>
              <a:rPr lang="tr-TR" dirty="0">
                <a:latin typeface="Bahnschrift" panose="020B0502040204020203" pitchFamily="34" charset="0"/>
                <a:cs typeface="Times New Roman" panose="02020603050405020304" pitchFamily="18" charset="0"/>
              </a:rPr>
              <a:t>, L* </a:t>
            </a:r>
            <a:r>
              <a:rPr lang="en-US" dirty="0" err="1">
                <a:latin typeface="Bahnschrift" panose="020B0502040204020203" pitchFamily="34" charset="0"/>
                <a:cs typeface="Times New Roman" panose="02020603050405020304" pitchFamily="18" charset="0"/>
              </a:rPr>
              <a:t>decreas</a:t>
            </a:r>
            <a:r>
              <a:rPr lang="tr-TR" dirty="0">
                <a:latin typeface="Bahnschrift" panose="020B0502040204020203" pitchFamily="34" charset="0"/>
                <a:cs typeface="Times New Roman" panose="02020603050405020304" pitchFamily="18" charset="0"/>
              </a:rPr>
              <a:t>es at </a:t>
            </a:r>
            <a:r>
              <a:rPr lang="tr-TR" dirty="0" err="1">
                <a:latin typeface="Bahnschrift" panose="020B0502040204020203" pitchFamily="34" charset="0"/>
                <a:cs typeface="Times New Roman" panose="02020603050405020304" pitchFamily="18" charset="0"/>
              </a:rPr>
              <a:t>all</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pressure</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levels</a:t>
            </a:r>
            <a:r>
              <a:rPr lang="en-US" dirty="0">
                <a:latin typeface="Bahnschrift" panose="020B0502040204020203" pitchFamily="34" charset="0"/>
                <a:cs typeface="Times New Roman" panose="02020603050405020304" pitchFamily="18" charset="0"/>
              </a:rPr>
              <a:t>.</a:t>
            </a:r>
            <a:endParaRPr lang="tr-TR" dirty="0">
              <a:latin typeface="Bahnschrift" panose="020B0502040204020203" pitchFamily="34" charset="0"/>
              <a:cs typeface="Times New Roman" panose="02020603050405020304" pitchFamily="18" charset="0"/>
            </a:endParaRPr>
          </a:p>
          <a:p>
            <a:pPr marL="171450" indent="-171450">
              <a:buFont typeface="Arial" panose="020B0604020202020204" pitchFamily="34" charset="0"/>
              <a:buChar char="•"/>
            </a:pPr>
            <a:r>
              <a:rPr lang="tr-TR" dirty="0">
                <a:solidFill>
                  <a:srgbClr val="B83B27"/>
                </a:solidFill>
                <a:latin typeface="Bahnschrift" panose="020B0502040204020203" pitchFamily="34" charset="0"/>
                <a:cs typeface="Times New Roman" panose="02020603050405020304" pitchFamily="18" charset="0"/>
              </a:rPr>
              <a:t>TEXTURE ANALYSIS</a:t>
            </a:r>
          </a:p>
          <a:p>
            <a:pPr marL="628650" lvl="1" indent="-171450">
              <a:buFont typeface="Arial" panose="020B0604020202020204" pitchFamily="34" charset="0"/>
              <a:buChar char="•"/>
            </a:pPr>
            <a:r>
              <a:rPr lang="tr-TR" dirty="0" err="1">
                <a:latin typeface="Bahnschrift" panose="020B0502040204020203" pitchFamily="34" charset="0"/>
                <a:cs typeface="Times New Roman" panose="02020603050405020304" pitchFamily="18" charset="0"/>
              </a:rPr>
              <a:t>Pressure</a:t>
            </a:r>
            <a:r>
              <a:rPr lang="tr-TR" dirty="0">
                <a:latin typeface="Bahnschrift" panose="020B0502040204020203" pitchFamily="34" charset="0"/>
                <a:cs typeface="Times New Roman" panose="02020603050405020304" pitchFamily="18" charset="0"/>
              </a:rPr>
              <a:t> has a </a:t>
            </a:r>
            <a:r>
              <a:rPr lang="tr-TR" dirty="0" err="1">
                <a:latin typeface="Bahnschrift" panose="020B0502040204020203" pitchFamily="34" charset="0"/>
                <a:cs typeface="Times New Roman" panose="02020603050405020304" pitchFamily="18" charset="0"/>
              </a:rPr>
              <a:t>significant</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effect</a:t>
            </a:r>
            <a:r>
              <a:rPr lang="tr-TR" dirty="0">
                <a:latin typeface="Bahnschrift" panose="020B0502040204020203" pitchFamily="34" charset="0"/>
                <a:cs typeface="Times New Roman" panose="02020603050405020304" pitchFamily="18" charset="0"/>
              </a:rPr>
              <a:t> on tensile </a:t>
            </a:r>
            <a:r>
              <a:rPr lang="tr-TR" dirty="0" err="1">
                <a:latin typeface="Bahnschrift" panose="020B0502040204020203" pitchFamily="34" charset="0"/>
                <a:cs typeface="Times New Roman" panose="02020603050405020304" pitchFamily="18" charset="0"/>
              </a:rPr>
              <a:t>strentgh</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whereas</a:t>
            </a:r>
            <a:r>
              <a:rPr lang="tr-TR" dirty="0">
                <a:latin typeface="Bahnschrift" panose="020B0502040204020203" pitchFamily="34" charset="0"/>
                <a:cs typeface="Times New Roman" panose="02020603050405020304" pitchFamily="18" charset="0"/>
              </a:rPr>
              <a:t> protein </a:t>
            </a:r>
            <a:r>
              <a:rPr lang="tr-TR" dirty="0" err="1">
                <a:latin typeface="Bahnschrift" panose="020B0502040204020203" pitchFamily="34" charset="0"/>
                <a:cs typeface="Times New Roman" panose="02020603050405020304" pitchFamily="18" charset="0"/>
              </a:rPr>
              <a:t>did</a:t>
            </a:r>
            <a:r>
              <a:rPr lang="tr-TR" dirty="0">
                <a:latin typeface="Bahnschrift" panose="020B0502040204020203" pitchFamily="34" charset="0"/>
                <a:cs typeface="Times New Roman" panose="02020603050405020304" pitchFamily="18" charset="0"/>
              </a:rPr>
              <a:t> not </a:t>
            </a:r>
            <a:r>
              <a:rPr lang="tr-TR" dirty="0" err="1">
                <a:latin typeface="Bahnschrift" panose="020B0502040204020203" pitchFamily="34" charset="0"/>
                <a:cs typeface="Times New Roman" panose="02020603050405020304" pitchFamily="18" charset="0"/>
              </a:rPr>
              <a:t>show</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significant</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difference</a:t>
            </a:r>
            <a:r>
              <a:rPr lang="tr-TR" dirty="0">
                <a:latin typeface="Bahnschrift" panose="020B0502040204020203" pitchFamily="34" charset="0"/>
                <a:cs typeface="Times New Roman" panose="02020603050405020304" pitchFamily="18" charset="0"/>
              </a:rPr>
              <a:t>.</a:t>
            </a:r>
          </a:p>
          <a:p>
            <a:pPr marL="171450" indent="-171450">
              <a:buFont typeface="Arial" panose="020B0604020202020204" pitchFamily="34" charset="0"/>
              <a:buChar char="•"/>
            </a:pPr>
            <a:r>
              <a:rPr lang="tr-TR" dirty="0">
                <a:solidFill>
                  <a:srgbClr val="B83B27"/>
                </a:solidFill>
                <a:latin typeface="Bahnschrift" panose="020B0502040204020203" pitchFamily="34" charset="0"/>
                <a:cs typeface="Times New Roman" panose="02020603050405020304" pitchFamily="18" charset="0"/>
              </a:rPr>
              <a:t>SENSORY ANALYSIS</a:t>
            </a:r>
          </a:p>
          <a:p>
            <a:pPr marL="628650" lvl="1" indent="-171450">
              <a:buFont typeface="Arial" panose="020B0604020202020204" pitchFamily="34" charset="0"/>
              <a:buChar char="•"/>
            </a:pPr>
            <a:r>
              <a:rPr lang="tr-TR" dirty="0">
                <a:latin typeface="Bahnschrift" panose="020B0502040204020203" pitchFamily="34" charset="0"/>
                <a:cs typeface="Times New Roman" panose="02020603050405020304" pitchFamily="18" charset="0"/>
              </a:rPr>
              <a:t>PCA </a:t>
            </a:r>
            <a:r>
              <a:rPr lang="tr-TR" dirty="0" err="1">
                <a:latin typeface="Bahnschrift" panose="020B0502040204020203" pitchFamily="34" charset="0"/>
                <a:cs typeface="Times New Roman" panose="02020603050405020304" pitchFamily="18" charset="0"/>
              </a:rPr>
              <a:t>was</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conducted</a:t>
            </a:r>
            <a:r>
              <a:rPr lang="tr-TR" dirty="0">
                <a:latin typeface="Bahnschrift" panose="020B0502040204020203" pitchFamily="34" charset="0"/>
                <a:cs typeface="Times New Roman" panose="02020603050405020304" pitchFamily="18" charset="0"/>
              </a:rPr>
              <a:t>.</a:t>
            </a:r>
          </a:p>
          <a:p>
            <a:pPr marL="628650" lvl="1" indent="-171450">
              <a:buFont typeface="Arial" panose="020B0604020202020204" pitchFamily="34" charset="0"/>
              <a:buChar char="•"/>
            </a:pPr>
            <a:r>
              <a:rPr lang="tr-TR" dirty="0" err="1">
                <a:latin typeface="Bahnschrift" panose="020B0502040204020203" pitchFamily="34" charset="0"/>
                <a:cs typeface="Times New Roman" panose="02020603050405020304" pitchFamily="18" charset="0"/>
              </a:rPr>
              <a:t>Different</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pressure</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and</a:t>
            </a:r>
            <a:r>
              <a:rPr lang="tr-TR" dirty="0">
                <a:latin typeface="Bahnschrift" panose="020B0502040204020203" pitchFamily="34" charset="0"/>
                <a:cs typeface="Times New Roman" panose="02020603050405020304" pitchFamily="18" charset="0"/>
              </a:rPr>
              <a:t> protein </a:t>
            </a:r>
            <a:r>
              <a:rPr lang="tr-TR" dirty="0" err="1">
                <a:latin typeface="Bahnschrift" panose="020B0502040204020203" pitchFamily="34" charset="0"/>
                <a:cs typeface="Times New Roman" panose="02020603050405020304" pitchFamily="18" charset="0"/>
              </a:rPr>
              <a:t>combinations</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showed</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different</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places</a:t>
            </a:r>
            <a:r>
              <a:rPr lang="tr-TR" dirty="0">
                <a:latin typeface="Bahnschrift" panose="020B0502040204020203" pitchFamily="34" charset="0"/>
                <a:cs typeface="Times New Roman" panose="02020603050405020304" pitchFamily="18" charset="0"/>
              </a:rPr>
              <a:t> on PCA </a:t>
            </a:r>
            <a:r>
              <a:rPr lang="tr-TR" dirty="0" err="1">
                <a:latin typeface="Bahnschrift" panose="020B0502040204020203" pitchFamily="34" charset="0"/>
                <a:cs typeface="Times New Roman" panose="02020603050405020304" pitchFamily="18" charset="0"/>
              </a:rPr>
              <a:t>graph</a:t>
            </a:r>
            <a:r>
              <a:rPr lang="tr-TR" dirty="0">
                <a:latin typeface="Bahnschrift" panose="020B0502040204020203" pitchFamily="34" charset="0"/>
                <a:cs typeface="Times New Roman" panose="02020603050405020304" pitchFamily="18" charset="0"/>
              </a:rPr>
              <a:t>.</a:t>
            </a:r>
          </a:p>
          <a:p>
            <a:pPr marL="628650" lvl="1" indent="-171450">
              <a:buFont typeface="Arial" panose="020B0604020202020204" pitchFamily="34" charset="0"/>
              <a:buChar char="•"/>
            </a:pPr>
            <a:r>
              <a:rPr lang="tr-TR" dirty="0">
                <a:latin typeface="Bahnschrift" panose="020B0502040204020203" pitchFamily="34" charset="0"/>
                <a:cs typeface="Times New Roman" panose="02020603050405020304" pitchFamily="18" charset="0"/>
              </a:rPr>
              <a:t>1000bar-0.25% </a:t>
            </a:r>
            <a:r>
              <a:rPr lang="tr-TR" dirty="0" err="1">
                <a:latin typeface="Bahnschrift" panose="020B0502040204020203" pitchFamily="34" charset="0"/>
                <a:cs typeface="Times New Roman" panose="02020603050405020304" pitchFamily="18" charset="0"/>
              </a:rPr>
              <a:t>Rubisco</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and</a:t>
            </a:r>
            <a:r>
              <a:rPr lang="tr-TR" dirty="0">
                <a:latin typeface="Bahnschrift" panose="020B0502040204020203" pitchFamily="34" charset="0"/>
                <a:cs typeface="Times New Roman" panose="02020603050405020304" pitchFamily="18" charset="0"/>
              </a:rPr>
              <a:t> 500bar-0% </a:t>
            </a:r>
            <a:r>
              <a:rPr lang="tr-TR" dirty="0" err="1">
                <a:latin typeface="Bahnschrift" panose="020B0502040204020203" pitchFamily="34" charset="0"/>
                <a:cs typeface="Times New Roman" panose="02020603050405020304" pitchFamily="18" charset="0"/>
              </a:rPr>
              <a:t>Rubisco</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cluster</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was</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near</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each</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other</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meaning</a:t>
            </a:r>
            <a:r>
              <a:rPr lang="tr-TR" dirty="0">
                <a:latin typeface="Bahnschrift" panose="020B0502040204020203" pitchFamily="34" charset="0"/>
                <a:cs typeface="Times New Roman" panose="02020603050405020304" pitchFamily="18" charset="0"/>
              </a:rPr>
              <a:t> they </a:t>
            </a:r>
            <a:r>
              <a:rPr lang="tr-TR" dirty="0" err="1">
                <a:latin typeface="Bahnschrift" panose="020B0502040204020203" pitchFamily="34" charset="0"/>
                <a:cs typeface="Times New Roman" panose="02020603050405020304" pitchFamily="18" charset="0"/>
              </a:rPr>
              <a:t>have</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similar</a:t>
            </a:r>
            <a:r>
              <a:rPr lang="tr-TR" dirty="0">
                <a:latin typeface="Bahnschrift" panose="020B0502040204020203" pitchFamily="34" charset="0"/>
                <a:cs typeface="Times New Roman" panose="02020603050405020304" pitchFamily="18" charset="0"/>
              </a:rPr>
              <a:t> </a:t>
            </a:r>
            <a:r>
              <a:rPr lang="tr-TR" dirty="0" err="1">
                <a:latin typeface="Bahnschrift" panose="020B0502040204020203" pitchFamily="34" charset="0"/>
                <a:cs typeface="Times New Roman" panose="02020603050405020304" pitchFamily="18" charset="0"/>
              </a:rPr>
              <a:t>sensory</a:t>
            </a:r>
            <a:r>
              <a:rPr lang="tr-TR" dirty="0">
                <a:latin typeface="Bahnschrift" panose="020B0502040204020203" pitchFamily="34" charset="0"/>
                <a:cs typeface="Times New Roman" panose="02020603050405020304" pitchFamily="18" charset="0"/>
              </a:rPr>
              <a:t> profile. </a:t>
            </a:r>
          </a:p>
        </p:txBody>
      </p:sp>
    </p:spTree>
    <p:extLst>
      <p:ext uri="{BB962C8B-B14F-4D97-AF65-F5344CB8AC3E}">
        <p14:creationId xmlns:p14="http://schemas.microsoft.com/office/powerpoint/2010/main" val="182120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F85B-70E3-A94F-24ED-AA3C72D0B6B1}"/>
              </a:ext>
            </a:extLst>
          </p:cNvPr>
          <p:cNvSpPr>
            <a:spLocks noGrp="1"/>
          </p:cNvSpPr>
          <p:nvPr>
            <p:ph type="title"/>
          </p:nvPr>
        </p:nvSpPr>
        <p:spPr>
          <a:xfrm>
            <a:off x="197070" y="185033"/>
            <a:ext cx="11907106" cy="432897"/>
          </a:xfrm>
        </p:spPr>
        <p:txBody>
          <a:bodyPr>
            <a:noAutofit/>
          </a:bodyPr>
          <a:lstStyle/>
          <a:p>
            <a:r>
              <a:rPr lang="tr-TR" sz="1800" b="1" dirty="0">
                <a:solidFill>
                  <a:srgbClr val="C00000"/>
                </a:solidFill>
                <a:latin typeface="Bahnschrift" panose="020B0502040204020203" pitchFamily="34" charset="0"/>
                <a:cs typeface="Times New Roman" panose="02020603050405020304" pitchFamily="18" charset="0"/>
              </a:rPr>
              <a:t>2. </a:t>
            </a:r>
            <a:r>
              <a:rPr lang="en-GB" sz="1800" b="1" dirty="0">
                <a:solidFill>
                  <a:srgbClr val="C00000"/>
                </a:solidFill>
                <a:latin typeface="Bahnschrift" panose="020B0502040204020203" pitchFamily="34" charset="0"/>
                <a:cs typeface="Times New Roman" panose="02020603050405020304" pitchFamily="18" charset="0"/>
              </a:rPr>
              <a:t>EFFECTS OF MICROWAVE PASTEURIZATION ON A FUNCTIONAL TOMATO SAUCE ENRICHED WITH PEA PROTEIN AND OLIVE POWDER</a:t>
            </a:r>
            <a:endParaRPr lang="en-US" sz="1800" b="1" dirty="0">
              <a:solidFill>
                <a:srgbClr val="C00000"/>
              </a:solidFill>
              <a:latin typeface="Bahnschrift" panose="020B0502040204020203"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DA4ACAD-B70E-5229-323A-CC3C6180EF62}"/>
              </a:ext>
            </a:extLst>
          </p:cNvPr>
          <p:cNvSpPr>
            <a:spLocks noGrp="1"/>
          </p:cNvSpPr>
          <p:nvPr>
            <p:ph idx="1"/>
          </p:nvPr>
        </p:nvSpPr>
        <p:spPr>
          <a:xfrm>
            <a:off x="291779" y="693054"/>
            <a:ext cx="10515600" cy="2869103"/>
          </a:xfrm>
        </p:spPr>
        <p:txBody>
          <a:bodyPr>
            <a:normAutofit/>
          </a:bodyPr>
          <a:lstStyle/>
          <a:p>
            <a:pPr marL="0" indent="0">
              <a:buNone/>
            </a:pPr>
            <a:r>
              <a:rPr lang="tr-TR" sz="1800" dirty="0">
                <a:latin typeface="Bahnschrift" panose="020B0502040204020203" pitchFamily="34" charset="0"/>
                <a:cs typeface="Times New Roman" panose="02020603050405020304" pitchFamily="18" charset="0"/>
              </a:rPr>
              <a:t>A </a:t>
            </a:r>
            <a:r>
              <a:rPr lang="tr-TR" sz="1800" dirty="0" err="1">
                <a:latin typeface="Bahnschrift" panose="020B0502040204020203" pitchFamily="34" charset="0"/>
                <a:cs typeface="Times New Roman" panose="02020603050405020304" pitchFamily="18" charset="0"/>
              </a:rPr>
              <a:t>functional</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sauce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product</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containing</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pea</a:t>
            </a:r>
            <a:r>
              <a:rPr lang="tr-TR" sz="1800" dirty="0">
                <a:latin typeface="Bahnschrift" panose="020B0502040204020203" pitchFamily="34" charset="0"/>
                <a:cs typeface="Times New Roman" panose="02020603050405020304" pitchFamily="18" charset="0"/>
              </a:rPr>
              <a:t> protein, </a:t>
            </a:r>
            <a:r>
              <a:rPr lang="tr-TR" sz="1800" dirty="0" err="1">
                <a:latin typeface="Bahnschrift" panose="020B0502040204020203" pitchFamily="34" charset="0"/>
                <a:cs typeface="Times New Roman" panose="02020603050405020304" pitchFamily="18" charset="0"/>
              </a:rPr>
              <a:t>olive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powder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and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tomato</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peel</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powder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was</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produced</a:t>
            </a:r>
            <a:r>
              <a:rPr lang="tr-TR" sz="1800" dirty="0">
                <a:latin typeface="Bahnschrift" panose="020B0502040204020203" pitchFamily="34" charset="0"/>
                <a:cs typeface="Times New Roman" panose="02020603050405020304" pitchFamily="18" charset="0"/>
              </a:rPr>
              <a:t>.</a:t>
            </a:r>
          </a:p>
          <a:p>
            <a:endParaRPr lang="tr-TR" sz="1800" dirty="0">
              <a:latin typeface="Bahnschrift" panose="020B0502040204020203" pitchFamily="34" charset="0"/>
              <a:cs typeface="Times New Roman" panose="02020603050405020304" pitchFamily="18" charset="0"/>
            </a:endParaRPr>
          </a:p>
          <a:p>
            <a:endParaRPr lang="tr-TR" sz="1800" dirty="0">
              <a:latin typeface="Bahnschrift" panose="020B0502040204020203" pitchFamily="34" charset="0"/>
              <a:cs typeface="Times New Roman" panose="02020603050405020304" pitchFamily="18" charset="0"/>
            </a:endParaRPr>
          </a:p>
          <a:p>
            <a:endParaRPr lang="tr-TR" sz="1800" dirty="0">
              <a:latin typeface="Bahnschrift" panose="020B0502040204020203" pitchFamily="34" charset="0"/>
              <a:cs typeface="Times New Roman" panose="02020603050405020304" pitchFamily="18" charset="0"/>
            </a:endParaRPr>
          </a:p>
          <a:p>
            <a:endParaRPr lang="tr-TR" sz="1800" dirty="0">
              <a:latin typeface="Bahnschrift" panose="020B0502040204020203" pitchFamily="34" charset="0"/>
              <a:cs typeface="Times New Roman" panose="02020603050405020304" pitchFamily="18" charset="0"/>
            </a:endParaRPr>
          </a:p>
          <a:p>
            <a:endParaRPr lang="tr-TR" sz="1800" dirty="0">
              <a:latin typeface="Bahnschrift" panose="020B0502040204020203" pitchFamily="34" charset="0"/>
              <a:cs typeface="Times New Roman" panose="02020603050405020304" pitchFamily="18" charset="0"/>
            </a:endParaRPr>
          </a:p>
          <a:p>
            <a:endParaRPr lang="tr-TR" sz="1800" dirty="0">
              <a:latin typeface="Bahnschrift" panose="020B0502040204020203"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E8AE25E-A671-3542-3E01-375CDF510AE6}"/>
              </a:ext>
            </a:extLst>
          </p:cNvPr>
          <p:cNvGraphicFramePr>
            <a:graphicFrameLocks noGrp="1"/>
          </p:cNvGraphicFramePr>
          <p:nvPr>
            <p:extLst>
              <p:ext uri="{D42A27DB-BD31-4B8C-83A1-F6EECF244321}">
                <p14:modId xmlns:p14="http://schemas.microsoft.com/office/powerpoint/2010/main" val="570140128"/>
              </p:ext>
            </p:extLst>
          </p:nvPr>
        </p:nvGraphicFramePr>
        <p:xfrm>
          <a:off x="384752" y="1262211"/>
          <a:ext cx="4083926" cy="2011680"/>
        </p:xfrm>
        <a:graphic>
          <a:graphicData uri="http://schemas.openxmlformats.org/drawingml/2006/table">
            <a:tbl>
              <a:tblPr firstRow="1" bandRow="1">
                <a:tableStyleId>{5C22544A-7EE6-4342-B048-85BDC9FD1C3A}</a:tableStyleId>
              </a:tblPr>
              <a:tblGrid>
                <a:gridCol w="2041963">
                  <a:extLst>
                    <a:ext uri="{9D8B030D-6E8A-4147-A177-3AD203B41FA5}">
                      <a16:colId xmlns:a16="http://schemas.microsoft.com/office/drawing/2014/main" val="3106449203"/>
                    </a:ext>
                  </a:extLst>
                </a:gridCol>
                <a:gridCol w="2041963">
                  <a:extLst>
                    <a:ext uri="{9D8B030D-6E8A-4147-A177-3AD203B41FA5}">
                      <a16:colId xmlns:a16="http://schemas.microsoft.com/office/drawing/2014/main" val="665577381"/>
                    </a:ext>
                  </a:extLst>
                </a:gridCol>
              </a:tblGrid>
              <a:tr h="274551">
                <a:tc>
                  <a:txBody>
                    <a:bodyPr/>
                    <a:lstStyle/>
                    <a:p>
                      <a:pPr algn="ctr"/>
                      <a:r>
                        <a:rPr lang="tr-TR" sz="1600" dirty="0" err="1">
                          <a:latin typeface="Bahnschrift" panose="020B0502040204020203" pitchFamily="34" charset="0"/>
                          <a:cs typeface="Times New Roman" panose="02020603050405020304" pitchFamily="18" charset="0"/>
                        </a:rPr>
                        <a:t>Ingredient</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err="1">
                          <a:latin typeface="Bahnschrift" panose="020B0502040204020203" pitchFamily="34" charset="0"/>
                          <a:cs typeface="Times New Roman" panose="02020603050405020304" pitchFamily="18" charset="0"/>
                        </a:rPr>
                        <a:t>Amount</a:t>
                      </a:r>
                      <a:r>
                        <a:rPr lang="tr-TR" sz="1600" dirty="0">
                          <a:latin typeface="Bahnschrift" panose="020B0502040204020203" pitchFamily="34" charset="0"/>
                          <a:cs typeface="Times New Roman" panose="02020603050405020304" pitchFamily="18" charset="0"/>
                        </a:rPr>
                        <a:t> (g)</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1701246281"/>
                  </a:ext>
                </a:extLst>
              </a:tr>
              <a:tr h="274551">
                <a:tc>
                  <a:txBody>
                    <a:bodyPr/>
                    <a:lstStyle/>
                    <a:p>
                      <a:pPr algn="ctr"/>
                      <a:r>
                        <a:rPr lang="tr-TR" sz="1600" dirty="0" err="1">
                          <a:latin typeface="Bahnschrift" panose="020B0502040204020203" pitchFamily="34" charset="0"/>
                          <a:cs typeface="Times New Roman" panose="02020603050405020304" pitchFamily="18" charset="0"/>
                        </a:rPr>
                        <a:t>Tomato</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puree</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a:latin typeface="Bahnschrift" panose="020B0502040204020203" pitchFamily="34" charset="0"/>
                          <a:cs typeface="Times New Roman" panose="02020603050405020304" pitchFamily="18" charset="0"/>
                        </a:rPr>
                        <a:t>100 g</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692342146"/>
                  </a:ext>
                </a:extLst>
              </a:tr>
              <a:tr h="274551">
                <a:tc>
                  <a:txBody>
                    <a:bodyPr/>
                    <a:lstStyle/>
                    <a:p>
                      <a:pPr algn="ctr"/>
                      <a:r>
                        <a:rPr lang="tr-TR" sz="1600" dirty="0" err="1">
                          <a:latin typeface="Bahnschrift" panose="020B0502040204020203" pitchFamily="34" charset="0"/>
                          <a:cs typeface="Times New Roman" panose="02020603050405020304" pitchFamily="18" charset="0"/>
                        </a:rPr>
                        <a:t>Tomato</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peel</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powder</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a:latin typeface="Bahnschrift" panose="020B0502040204020203" pitchFamily="34" charset="0"/>
                          <a:cs typeface="Times New Roman" panose="02020603050405020304" pitchFamily="18" charset="0"/>
                        </a:rPr>
                        <a:t>4</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2270513020"/>
                  </a:ext>
                </a:extLst>
              </a:tr>
              <a:tr h="274551">
                <a:tc>
                  <a:txBody>
                    <a:bodyPr/>
                    <a:lstStyle/>
                    <a:p>
                      <a:pPr algn="ctr"/>
                      <a:r>
                        <a:rPr lang="tr-TR" sz="1600" dirty="0" err="1">
                          <a:latin typeface="Bahnschrift" panose="020B0502040204020203" pitchFamily="34" charset="0"/>
                          <a:cs typeface="Times New Roman" panose="02020603050405020304" pitchFamily="18" charset="0"/>
                        </a:rPr>
                        <a:t>Pea</a:t>
                      </a:r>
                      <a:r>
                        <a:rPr lang="tr-TR" sz="1600" dirty="0">
                          <a:latin typeface="Bahnschrift" panose="020B0502040204020203" pitchFamily="34" charset="0"/>
                          <a:cs typeface="Times New Roman" panose="02020603050405020304" pitchFamily="18" charset="0"/>
                        </a:rPr>
                        <a:t> protein </a:t>
                      </a:r>
                      <a:r>
                        <a:rPr lang="tr-TR" sz="1600" dirty="0" err="1">
                          <a:latin typeface="Bahnschrift" panose="020B0502040204020203" pitchFamily="34" charset="0"/>
                          <a:cs typeface="Times New Roman" panose="02020603050405020304" pitchFamily="18" charset="0"/>
                        </a:rPr>
                        <a:t>isolate</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a:latin typeface="Bahnschrift" panose="020B0502040204020203" pitchFamily="34" charset="0"/>
                          <a:cs typeface="Times New Roman" panose="02020603050405020304" pitchFamily="18" charset="0"/>
                        </a:rPr>
                        <a:t>1</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1918517068"/>
                  </a:ext>
                </a:extLst>
              </a:tr>
              <a:tr h="274551">
                <a:tc>
                  <a:txBody>
                    <a:bodyPr/>
                    <a:lstStyle/>
                    <a:p>
                      <a:pPr algn="ctr"/>
                      <a:r>
                        <a:rPr lang="tr-TR" sz="1600" dirty="0" err="1">
                          <a:latin typeface="Bahnschrift" panose="020B0502040204020203" pitchFamily="34" charset="0"/>
                          <a:cs typeface="Times New Roman" panose="02020603050405020304" pitchFamily="18" charset="0"/>
                        </a:rPr>
                        <a:t>Olive</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powder</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a:latin typeface="Bahnschrift" panose="020B0502040204020203" pitchFamily="34" charset="0"/>
                          <a:cs typeface="Times New Roman" panose="02020603050405020304" pitchFamily="18" charset="0"/>
                        </a:rPr>
                        <a:t>2</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3960431589"/>
                  </a:ext>
                </a:extLst>
              </a:tr>
              <a:tr h="274551">
                <a:tc>
                  <a:txBody>
                    <a:bodyPr/>
                    <a:lstStyle/>
                    <a:p>
                      <a:pPr algn="ctr"/>
                      <a:r>
                        <a:rPr lang="tr-TR" sz="1600" dirty="0">
                          <a:latin typeface="Bahnschrift" panose="020B0502040204020203" pitchFamily="34" charset="0"/>
                          <a:cs typeface="Times New Roman" panose="02020603050405020304" pitchFamily="18" charset="0"/>
                        </a:rPr>
                        <a:t>Salt</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a:latin typeface="Bahnschrift" panose="020B0502040204020203" pitchFamily="34" charset="0"/>
                          <a:cs typeface="Times New Roman" panose="02020603050405020304" pitchFamily="18" charset="0"/>
                        </a:rPr>
                        <a:t>1</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1929089631"/>
                  </a:ext>
                </a:extLst>
              </a:tr>
            </a:tbl>
          </a:graphicData>
        </a:graphic>
      </p:graphicFrame>
      <p:graphicFrame>
        <p:nvGraphicFramePr>
          <p:cNvPr id="5" name="Table 4">
            <a:extLst>
              <a:ext uri="{FF2B5EF4-FFF2-40B4-BE49-F238E27FC236}">
                <a16:creationId xmlns:a16="http://schemas.microsoft.com/office/drawing/2014/main" id="{02CAF103-F3FB-8E89-F89E-5FAC09253D82}"/>
              </a:ext>
            </a:extLst>
          </p:cNvPr>
          <p:cNvGraphicFramePr>
            <a:graphicFrameLocks noGrp="1"/>
          </p:cNvGraphicFramePr>
          <p:nvPr>
            <p:extLst>
              <p:ext uri="{D42A27DB-BD31-4B8C-83A1-F6EECF244321}">
                <p14:modId xmlns:p14="http://schemas.microsoft.com/office/powerpoint/2010/main" val="4002377831"/>
              </p:ext>
            </p:extLst>
          </p:nvPr>
        </p:nvGraphicFramePr>
        <p:xfrm>
          <a:off x="7082587" y="1092579"/>
          <a:ext cx="4667833" cy="2164080"/>
        </p:xfrm>
        <a:graphic>
          <a:graphicData uri="http://schemas.openxmlformats.org/drawingml/2006/table">
            <a:tbl>
              <a:tblPr firstRow="1" bandRow="1">
                <a:tableStyleId>{5C22544A-7EE6-4342-B048-85BDC9FD1C3A}</a:tableStyleId>
              </a:tblPr>
              <a:tblGrid>
                <a:gridCol w="1631437">
                  <a:extLst>
                    <a:ext uri="{9D8B030D-6E8A-4147-A177-3AD203B41FA5}">
                      <a16:colId xmlns:a16="http://schemas.microsoft.com/office/drawing/2014/main" val="3106449203"/>
                    </a:ext>
                  </a:extLst>
                </a:gridCol>
                <a:gridCol w="3036396">
                  <a:extLst>
                    <a:ext uri="{9D8B030D-6E8A-4147-A177-3AD203B41FA5}">
                      <a16:colId xmlns:a16="http://schemas.microsoft.com/office/drawing/2014/main" val="665577381"/>
                    </a:ext>
                  </a:extLst>
                </a:gridCol>
              </a:tblGrid>
              <a:tr h="259687">
                <a:tc>
                  <a:txBody>
                    <a:bodyPr/>
                    <a:lstStyle/>
                    <a:p>
                      <a:pPr marL="0" algn="ctr" defTabSz="914400" rtl="0" eaLnBrk="1" latinLnBrk="0" hangingPunct="1"/>
                      <a:r>
                        <a:rPr lang="tr-TR" sz="1600" b="1" kern="1200" dirty="0" err="1">
                          <a:solidFill>
                            <a:schemeClr val="lt1"/>
                          </a:solidFill>
                          <a:latin typeface="Bahnschrift" panose="020B0502040204020203" pitchFamily="34" charset="0"/>
                          <a:ea typeface="+mn-ea"/>
                          <a:cs typeface="Times New Roman" panose="02020603050405020304" pitchFamily="18" charset="0"/>
                        </a:rPr>
                        <a:t>Process</a:t>
                      </a:r>
                      <a:endParaRPr lang="en-US" sz="1600" b="1" kern="1200" dirty="0">
                        <a:solidFill>
                          <a:schemeClr val="lt1"/>
                        </a:solidFill>
                        <a:latin typeface="Bahnschrift" panose="020B0502040204020203" pitchFamily="34" charset="0"/>
                        <a:ea typeface="+mn-ea"/>
                        <a:cs typeface="Times New Roman" panose="02020603050405020304" pitchFamily="18" charset="0"/>
                      </a:endParaRPr>
                    </a:p>
                  </a:txBody>
                  <a:tcPr/>
                </a:tc>
                <a:tc>
                  <a:txBody>
                    <a:bodyPr/>
                    <a:lstStyle/>
                    <a:p>
                      <a:pPr marL="0" algn="ctr" defTabSz="914400" rtl="0" eaLnBrk="1" latinLnBrk="0" hangingPunct="1"/>
                      <a:r>
                        <a:rPr lang="tr-TR" sz="1600" b="1" kern="1200" dirty="0" err="1">
                          <a:solidFill>
                            <a:schemeClr val="lt1"/>
                          </a:solidFill>
                          <a:latin typeface="Bahnschrift" panose="020B0502040204020203" pitchFamily="34" charset="0"/>
                          <a:ea typeface="+mn-ea"/>
                          <a:cs typeface="Times New Roman" panose="02020603050405020304" pitchFamily="18" charset="0"/>
                        </a:rPr>
                        <a:t>Description</a:t>
                      </a:r>
                      <a:endParaRPr lang="en-US" sz="1600" b="1" kern="1200" dirty="0">
                        <a:solidFill>
                          <a:schemeClr val="lt1"/>
                        </a:solidFill>
                        <a:latin typeface="Bahnschrift" panose="020B0502040204020203" pitchFamily="34" charset="0"/>
                        <a:ea typeface="+mn-ea"/>
                        <a:cs typeface="Times New Roman" panose="02020603050405020304" pitchFamily="18" charset="0"/>
                      </a:endParaRPr>
                    </a:p>
                  </a:txBody>
                  <a:tcPr/>
                </a:tc>
                <a:extLst>
                  <a:ext uri="{0D108BD9-81ED-4DB2-BD59-A6C34878D82A}">
                    <a16:rowId xmlns:a16="http://schemas.microsoft.com/office/drawing/2014/main" val="1701246281"/>
                  </a:ext>
                </a:extLst>
              </a:tr>
              <a:tr h="258304">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Control (CONT)</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tc>
                  <a:txBody>
                    <a:bodyPr/>
                    <a:lstStyle/>
                    <a:p>
                      <a:pPr marL="0" algn="ctr" defTabSz="914400" rtl="0" eaLnBrk="1" latinLnBrk="0" hangingPunct="1"/>
                      <a:r>
                        <a:rPr lang="tr-TR" sz="1600" kern="1200" dirty="0" err="1">
                          <a:solidFill>
                            <a:schemeClr val="dk1"/>
                          </a:solidFill>
                          <a:latin typeface="Bahnschrift" panose="020B0502040204020203" pitchFamily="34" charset="0"/>
                          <a:ea typeface="+mn-ea"/>
                          <a:cs typeface="Times New Roman" panose="02020603050405020304" pitchFamily="18" charset="0"/>
                        </a:rPr>
                        <a:t>Mix</a:t>
                      </a:r>
                      <a:r>
                        <a:rPr lang="tr-TR" sz="1600" kern="1200" dirty="0">
                          <a:solidFill>
                            <a:schemeClr val="dk1"/>
                          </a:solidFill>
                          <a:latin typeface="Bahnschrift" panose="020B0502040204020203" pitchFamily="34" charset="0"/>
                          <a:ea typeface="+mn-ea"/>
                          <a:cs typeface="Times New Roman" panose="02020603050405020304" pitchFamily="18" charset="0"/>
                        </a:rPr>
                        <a:t> </a:t>
                      </a:r>
                      <a:r>
                        <a:rPr lang="tr-TR" sz="1600" kern="1200" dirty="0" err="1">
                          <a:solidFill>
                            <a:schemeClr val="dk1"/>
                          </a:solidFill>
                          <a:latin typeface="Bahnschrift" panose="020B0502040204020203" pitchFamily="34" charset="0"/>
                          <a:ea typeface="+mn-ea"/>
                          <a:cs typeface="Times New Roman" panose="02020603050405020304" pitchFamily="18" charset="0"/>
                        </a:rPr>
                        <a:t>ingredients</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extLst>
                  <a:ext uri="{0D108BD9-81ED-4DB2-BD59-A6C34878D82A}">
                    <a16:rowId xmlns:a16="http://schemas.microsoft.com/office/drawing/2014/main" val="692342146"/>
                  </a:ext>
                </a:extLst>
              </a:tr>
              <a:tr h="258304">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HPH</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HPH is </a:t>
                      </a:r>
                      <a:r>
                        <a:rPr lang="tr-TR" sz="1600" kern="1200" dirty="0" err="1">
                          <a:solidFill>
                            <a:schemeClr val="dk1"/>
                          </a:solidFill>
                          <a:latin typeface="Bahnschrift" panose="020B0502040204020203" pitchFamily="34" charset="0"/>
                          <a:ea typeface="+mn-ea"/>
                          <a:cs typeface="Times New Roman" panose="02020603050405020304" pitchFamily="18" charset="0"/>
                        </a:rPr>
                        <a:t>applied</a:t>
                      </a:r>
                      <a:r>
                        <a:rPr lang="tr-TR" sz="1600" kern="1200" dirty="0">
                          <a:solidFill>
                            <a:schemeClr val="dk1"/>
                          </a:solidFill>
                          <a:latin typeface="Bahnschrift" panose="020B0502040204020203" pitchFamily="34" charset="0"/>
                          <a:ea typeface="+mn-ea"/>
                          <a:cs typeface="Times New Roman" panose="02020603050405020304" pitchFamily="18" charset="0"/>
                        </a:rPr>
                        <a:t> 500 bar 1 </a:t>
                      </a:r>
                      <a:r>
                        <a:rPr lang="tr-TR" sz="1600" kern="1200" dirty="0" err="1">
                          <a:solidFill>
                            <a:schemeClr val="dk1"/>
                          </a:solidFill>
                          <a:latin typeface="Bahnschrift" panose="020B0502040204020203" pitchFamily="34" charset="0"/>
                          <a:ea typeface="+mn-ea"/>
                          <a:cs typeface="Times New Roman" panose="02020603050405020304" pitchFamily="18" charset="0"/>
                        </a:rPr>
                        <a:t>pass</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extLst>
                  <a:ext uri="{0D108BD9-81ED-4DB2-BD59-A6C34878D82A}">
                    <a16:rowId xmlns:a16="http://schemas.microsoft.com/office/drawing/2014/main" val="2270513020"/>
                  </a:ext>
                </a:extLst>
              </a:tr>
              <a:tr h="420362">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HPH + MW</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HPH </a:t>
                      </a:r>
                      <a:r>
                        <a:rPr lang="tr-TR" sz="1600" kern="1200" dirty="0" err="1">
                          <a:solidFill>
                            <a:schemeClr val="dk1"/>
                          </a:solidFill>
                          <a:latin typeface="Bahnschrift" panose="020B0502040204020203" pitchFamily="34" charset="0"/>
                          <a:ea typeface="+mn-ea"/>
                          <a:cs typeface="Times New Roman" panose="02020603050405020304" pitchFamily="18" charset="0"/>
                        </a:rPr>
                        <a:t>and</a:t>
                      </a:r>
                      <a:r>
                        <a:rPr lang="tr-TR" sz="1600" kern="1200" dirty="0">
                          <a:solidFill>
                            <a:schemeClr val="dk1"/>
                          </a:solidFill>
                          <a:latin typeface="Bahnschrift" panose="020B0502040204020203" pitchFamily="34" charset="0"/>
                          <a:ea typeface="+mn-ea"/>
                          <a:cs typeface="Times New Roman" panose="02020603050405020304" pitchFamily="18" charset="0"/>
                        </a:rPr>
                        <a:t> </a:t>
                      </a:r>
                      <a:r>
                        <a:rPr lang="tr-TR" sz="1600" kern="1200" dirty="0" err="1">
                          <a:solidFill>
                            <a:schemeClr val="dk1"/>
                          </a:solidFill>
                          <a:latin typeface="Bahnschrift" panose="020B0502040204020203" pitchFamily="34" charset="0"/>
                          <a:ea typeface="+mn-ea"/>
                          <a:cs typeface="Times New Roman" panose="02020603050405020304" pitchFamily="18" charset="0"/>
                        </a:rPr>
                        <a:t>microwave</a:t>
                      </a:r>
                      <a:r>
                        <a:rPr lang="tr-TR" sz="1600" kern="1200" dirty="0">
                          <a:solidFill>
                            <a:schemeClr val="dk1"/>
                          </a:solidFill>
                          <a:latin typeface="Bahnschrift" panose="020B0502040204020203" pitchFamily="34" charset="0"/>
                          <a:ea typeface="+mn-ea"/>
                          <a:cs typeface="Times New Roman" panose="02020603050405020304" pitchFamily="18" charset="0"/>
                        </a:rPr>
                        <a:t> </a:t>
                      </a:r>
                      <a:r>
                        <a:rPr lang="tr-TR" sz="1600" kern="1200" dirty="0" err="1">
                          <a:solidFill>
                            <a:schemeClr val="dk1"/>
                          </a:solidFill>
                          <a:latin typeface="Bahnschrift" panose="020B0502040204020203" pitchFamily="34" charset="0"/>
                          <a:ea typeface="+mn-ea"/>
                          <a:cs typeface="Times New Roman" panose="02020603050405020304" pitchFamily="18" charset="0"/>
                        </a:rPr>
                        <a:t>pasteurization</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extLst>
                  <a:ext uri="{0D108BD9-81ED-4DB2-BD59-A6C34878D82A}">
                    <a16:rowId xmlns:a16="http://schemas.microsoft.com/office/drawing/2014/main" val="1918517068"/>
                  </a:ext>
                </a:extLst>
              </a:tr>
              <a:tr h="452033">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HPH + CONV</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tc>
                  <a:txBody>
                    <a:bodyPr/>
                    <a:lstStyle/>
                    <a:p>
                      <a:pPr marL="0" algn="ctr" defTabSz="914400" rtl="0" eaLnBrk="1" latinLnBrk="0" hangingPunct="1"/>
                      <a:r>
                        <a:rPr lang="tr-TR" sz="1600" kern="1200" dirty="0">
                          <a:solidFill>
                            <a:schemeClr val="dk1"/>
                          </a:solidFill>
                          <a:latin typeface="Bahnschrift" panose="020B0502040204020203" pitchFamily="34" charset="0"/>
                          <a:ea typeface="+mn-ea"/>
                          <a:cs typeface="Times New Roman" panose="02020603050405020304" pitchFamily="18" charset="0"/>
                        </a:rPr>
                        <a:t>HPH </a:t>
                      </a:r>
                      <a:r>
                        <a:rPr lang="tr-TR" sz="1600" kern="1200" dirty="0" err="1">
                          <a:solidFill>
                            <a:schemeClr val="dk1"/>
                          </a:solidFill>
                          <a:latin typeface="Bahnschrift" panose="020B0502040204020203" pitchFamily="34" charset="0"/>
                          <a:ea typeface="+mn-ea"/>
                          <a:cs typeface="Times New Roman" panose="02020603050405020304" pitchFamily="18" charset="0"/>
                        </a:rPr>
                        <a:t>and</a:t>
                      </a:r>
                      <a:r>
                        <a:rPr lang="tr-TR" sz="1600" kern="1200" dirty="0">
                          <a:solidFill>
                            <a:schemeClr val="dk1"/>
                          </a:solidFill>
                          <a:latin typeface="Bahnschrift" panose="020B0502040204020203" pitchFamily="34" charset="0"/>
                          <a:ea typeface="+mn-ea"/>
                          <a:cs typeface="Times New Roman" panose="02020603050405020304" pitchFamily="18" charset="0"/>
                        </a:rPr>
                        <a:t> </a:t>
                      </a:r>
                      <a:r>
                        <a:rPr lang="tr-TR" sz="1600" kern="1200" dirty="0" err="1">
                          <a:solidFill>
                            <a:schemeClr val="dk1"/>
                          </a:solidFill>
                          <a:latin typeface="Bahnschrift" panose="020B0502040204020203" pitchFamily="34" charset="0"/>
                          <a:ea typeface="+mn-ea"/>
                          <a:cs typeface="Times New Roman" panose="02020603050405020304" pitchFamily="18" charset="0"/>
                        </a:rPr>
                        <a:t>conventional</a:t>
                      </a:r>
                      <a:r>
                        <a:rPr lang="tr-TR" sz="1600" kern="1200" dirty="0">
                          <a:solidFill>
                            <a:schemeClr val="dk1"/>
                          </a:solidFill>
                          <a:latin typeface="Bahnschrift" panose="020B0502040204020203" pitchFamily="34" charset="0"/>
                          <a:ea typeface="+mn-ea"/>
                          <a:cs typeface="Times New Roman" panose="02020603050405020304" pitchFamily="18" charset="0"/>
                        </a:rPr>
                        <a:t> </a:t>
                      </a:r>
                      <a:r>
                        <a:rPr lang="tr-TR" sz="1600" kern="1200" dirty="0" err="1">
                          <a:solidFill>
                            <a:schemeClr val="dk1"/>
                          </a:solidFill>
                          <a:latin typeface="Bahnschrift" panose="020B0502040204020203" pitchFamily="34" charset="0"/>
                          <a:ea typeface="+mn-ea"/>
                          <a:cs typeface="Times New Roman" panose="02020603050405020304" pitchFamily="18" charset="0"/>
                        </a:rPr>
                        <a:t>pasteurization</a:t>
                      </a:r>
                      <a:endParaRPr lang="en-US" sz="1600" kern="1200" dirty="0">
                        <a:solidFill>
                          <a:schemeClr val="dk1"/>
                        </a:solidFill>
                        <a:latin typeface="Bahnschrift" panose="020B0502040204020203" pitchFamily="34" charset="0"/>
                        <a:ea typeface="+mn-ea"/>
                        <a:cs typeface="Times New Roman" panose="02020603050405020304" pitchFamily="18" charset="0"/>
                      </a:endParaRPr>
                    </a:p>
                  </a:txBody>
                  <a:tcPr/>
                </a:tc>
                <a:extLst>
                  <a:ext uri="{0D108BD9-81ED-4DB2-BD59-A6C34878D82A}">
                    <a16:rowId xmlns:a16="http://schemas.microsoft.com/office/drawing/2014/main" val="3960431589"/>
                  </a:ext>
                </a:extLst>
              </a:tr>
            </a:tbl>
          </a:graphicData>
        </a:graphic>
      </p:graphicFrame>
      <p:graphicFrame>
        <p:nvGraphicFramePr>
          <p:cNvPr id="27" name="Table 26">
            <a:extLst>
              <a:ext uri="{FF2B5EF4-FFF2-40B4-BE49-F238E27FC236}">
                <a16:creationId xmlns:a16="http://schemas.microsoft.com/office/drawing/2014/main" id="{0E9CADA4-7220-0BD4-5319-60D201D11705}"/>
              </a:ext>
            </a:extLst>
          </p:cNvPr>
          <p:cNvGraphicFramePr>
            <a:graphicFrameLocks noGrp="1"/>
          </p:cNvGraphicFramePr>
          <p:nvPr>
            <p:extLst>
              <p:ext uri="{D42A27DB-BD31-4B8C-83A1-F6EECF244321}">
                <p14:modId xmlns:p14="http://schemas.microsoft.com/office/powerpoint/2010/main" val="379654225"/>
              </p:ext>
            </p:extLst>
          </p:nvPr>
        </p:nvGraphicFramePr>
        <p:xfrm>
          <a:off x="3762084" y="3291122"/>
          <a:ext cx="4667832" cy="1341120"/>
        </p:xfrm>
        <a:graphic>
          <a:graphicData uri="http://schemas.openxmlformats.org/drawingml/2006/table">
            <a:tbl>
              <a:tblPr firstRow="1" bandRow="1">
                <a:tableStyleId>{5C22544A-7EE6-4342-B048-85BDC9FD1C3A}</a:tableStyleId>
              </a:tblPr>
              <a:tblGrid>
                <a:gridCol w="2333916">
                  <a:extLst>
                    <a:ext uri="{9D8B030D-6E8A-4147-A177-3AD203B41FA5}">
                      <a16:colId xmlns:a16="http://schemas.microsoft.com/office/drawing/2014/main" val="1441171703"/>
                    </a:ext>
                  </a:extLst>
                </a:gridCol>
                <a:gridCol w="2333916">
                  <a:extLst>
                    <a:ext uri="{9D8B030D-6E8A-4147-A177-3AD203B41FA5}">
                      <a16:colId xmlns:a16="http://schemas.microsoft.com/office/drawing/2014/main" val="1715507206"/>
                    </a:ext>
                  </a:extLst>
                </a:gridCol>
              </a:tblGrid>
              <a:tr h="274551">
                <a:tc>
                  <a:txBody>
                    <a:bodyPr/>
                    <a:lstStyle/>
                    <a:p>
                      <a:pPr algn="ctr"/>
                      <a:r>
                        <a:rPr lang="tr-TR" sz="1600" dirty="0" err="1">
                          <a:latin typeface="Bahnschrift" panose="020B0502040204020203" pitchFamily="34" charset="0"/>
                          <a:cs typeface="Times New Roman" panose="02020603050405020304" pitchFamily="18" charset="0"/>
                        </a:rPr>
                        <a:t>Physical</a:t>
                      </a:r>
                      <a:r>
                        <a:rPr lang="tr-TR" sz="1600" dirty="0">
                          <a:latin typeface="Bahnschrift" panose="020B0502040204020203" pitchFamily="34" charset="0"/>
                          <a:cs typeface="Times New Roman" panose="02020603050405020304" pitchFamily="18" charset="0"/>
                        </a:rPr>
                        <a:t> </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err="1">
                          <a:latin typeface="Bahnschrift" panose="020B0502040204020203" pitchFamily="34" charset="0"/>
                          <a:cs typeface="Times New Roman" panose="02020603050405020304" pitchFamily="18" charset="0"/>
                        </a:rPr>
                        <a:t>Chemical</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2644955561"/>
                  </a:ext>
                </a:extLst>
              </a:tr>
              <a:tr h="274551">
                <a:tc>
                  <a:txBody>
                    <a:bodyPr/>
                    <a:lstStyle/>
                    <a:p>
                      <a:pPr algn="ctr"/>
                      <a:r>
                        <a:rPr lang="tr-TR" sz="1600" dirty="0" err="1">
                          <a:latin typeface="Bahnschrift" panose="020B0502040204020203" pitchFamily="34" charset="0"/>
                          <a:cs typeface="Times New Roman" panose="02020603050405020304" pitchFamily="18" charset="0"/>
                        </a:rPr>
                        <a:t>Rheology</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a:latin typeface="Bahnschrift" panose="020B0502040204020203" pitchFamily="34" charset="0"/>
                          <a:cs typeface="Times New Roman" panose="02020603050405020304" pitchFamily="18" charset="0"/>
                        </a:rPr>
                        <a:t>Total </a:t>
                      </a:r>
                      <a:r>
                        <a:rPr lang="tr-TR" sz="1600" dirty="0" err="1">
                          <a:latin typeface="Bahnschrift" panose="020B0502040204020203" pitchFamily="34" charset="0"/>
                          <a:cs typeface="Times New Roman" panose="02020603050405020304" pitchFamily="18" charset="0"/>
                        </a:rPr>
                        <a:t>phenolic</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content</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368268546"/>
                  </a:ext>
                </a:extLst>
              </a:tr>
              <a:tr h="274551">
                <a:tc>
                  <a:txBody>
                    <a:bodyPr/>
                    <a:lstStyle/>
                    <a:p>
                      <a:pPr algn="ctr"/>
                      <a:r>
                        <a:rPr lang="tr-TR" sz="1600" dirty="0" err="1">
                          <a:latin typeface="Bahnschrift" panose="020B0502040204020203" pitchFamily="34" charset="0"/>
                          <a:cs typeface="Times New Roman" panose="02020603050405020304" pitchFamily="18" charset="0"/>
                        </a:rPr>
                        <a:t>Color</a:t>
                      </a: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err="1">
                          <a:latin typeface="Bahnschrift" panose="020B0502040204020203" pitchFamily="34" charset="0"/>
                          <a:cs typeface="Times New Roman" panose="02020603050405020304" pitchFamily="18" charset="0"/>
                        </a:rPr>
                        <a:t>Antioxidant</a:t>
                      </a:r>
                      <a:r>
                        <a:rPr lang="tr-TR" sz="1600" dirty="0">
                          <a:latin typeface="Bahnschrift" panose="020B0502040204020203" pitchFamily="34" charset="0"/>
                          <a:cs typeface="Times New Roman" panose="02020603050405020304" pitchFamily="18" charset="0"/>
                        </a:rPr>
                        <a:t> </a:t>
                      </a:r>
                      <a:r>
                        <a:rPr lang="tr-TR" sz="1600" dirty="0" err="1">
                          <a:latin typeface="Bahnschrift" panose="020B0502040204020203" pitchFamily="34" charset="0"/>
                          <a:cs typeface="Times New Roman" panose="02020603050405020304" pitchFamily="18" charset="0"/>
                        </a:rPr>
                        <a:t>Capacity</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3721204844"/>
                  </a:ext>
                </a:extLst>
              </a:tr>
              <a:tr h="274551">
                <a:tc>
                  <a:txBody>
                    <a:bodyPr/>
                    <a:lstStyle/>
                    <a:p>
                      <a:pPr algn="ctr"/>
                      <a:endParaRPr lang="en-US" sz="1600" dirty="0">
                        <a:latin typeface="Bahnschrift" panose="020B0502040204020203" pitchFamily="34" charset="0"/>
                        <a:cs typeface="Times New Roman" panose="02020603050405020304" pitchFamily="18" charset="0"/>
                      </a:endParaRPr>
                    </a:p>
                  </a:txBody>
                  <a:tcPr/>
                </a:tc>
                <a:tc>
                  <a:txBody>
                    <a:bodyPr/>
                    <a:lstStyle/>
                    <a:p>
                      <a:pPr algn="ctr"/>
                      <a:r>
                        <a:rPr lang="tr-TR" sz="1600" dirty="0" err="1">
                          <a:latin typeface="Bahnschrift" panose="020B0502040204020203" pitchFamily="34" charset="0"/>
                          <a:cs typeface="Times New Roman" panose="02020603050405020304" pitchFamily="18" charset="0"/>
                        </a:rPr>
                        <a:t>Lycopene</a:t>
                      </a:r>
                      <a:endParaRPr lang="en-US" sz="1600" dirty="0">
                        <a:latin typeface="Bahnschrift" panose="020B0502040204020203" pitchFamily="34" charset="0"/>
                        <a:cs typeface="Times New Roman" panose="02020603050405020304" pitchFamily="18" charset="0"/>
                      </a:endParaRPr>
                    </a:p>
                  </a:txBody>
                  <a:tcPr/>
                </a:tc>
                <a:extLst>
                  <a:ext uri="{0D108BD9-81ED-4DB2-BD59-A6C34878D82A}">
                    <a16:rowId xmlns:a16="http://schemas.microsoft.com/office/drawing/2014/main" val="986450943"/>
                  </a:ext>
                </a:extLst>
              </a:tr>
            </a:tbl>
          </a:graphicData>
        </a:graphic>
      </p:graphicFrame>
      <p:sp>
        <p:nvSpPr>
          <p:cNvPr id="28" name="Rectangle 27" descr="Pasta">
            <a:extLst>
              <a:ext uri="{FF2B5EF4-FFF2-40B4-BE49-F238E27FC236}">
                <a16:creationId xmlns:a16="http://schemas.microsoft.com/office/drawing/2014/main" id="{75561340-5DCA-506C-FD5F-09DB6BD03913}"/>
              </a:ext>
            </a:extLst>
          </p:cNvPr>
          <p:cNvSpPr/>
          <p:nvPr/>
        </p:nvSpPr>
        <p:spPr>
          <a:xfrm>
            <a:off x="1751895" y="4562789"/>
            <a:ext cx="640286" cy="72100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ahnschrift" panose="020B0502040204020203" pitchFamily="34" charset="0"/>
            </a:endParaRPr>
          </a:p>
        </p:txBody>
      </p:sp>
      <p:sp>
        <p:nvSpPr>
          <p:cNvPr id="31" name="Rectangle 30" descr="Checkmark">
            <a:extLst>
              <a:ext uri="{FF2B5EF4-FFF2-40B4-BE49-F238E27FC236}">
                <a16:creationId xmlns:a16="http://schemas.microsoft.com/office/drawing/2014/main" id="{DCB6C3BB-3612-5583-4FD3-9493C8712440}"/>
              </a:ext>
            </a:extLst>
          </p:cNvPr>
          <p:cNvSpPr/>
          <p:nvPr/>
        </p:nvSpPr>
        <p:spPr>
          <a:xfrm>
            <a:off x="5775857" y="4644240"/>
            <a:ext cx="640286" cy="72100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ahnschrift" panose="020B0502040204020203" pitchFamily="34" charset="0"/>
            </a:endParaRPr>
          </a:p>
        </p:txBody>
      </p:sp>
      <p:sp>
        <p:nvSpPr>
          <p:cNvPr id="33" name="Rectangle 32" descr="Atom">
            <a:extLst>
              <a:ext uri="{FF2B5EF4-FFF2-40B4-BE49-F238E27FC236}">
                <a16:creationId xmlns:a16="http://schemas.microsoft.com/office/drawing/2014/main" id="{6B47F2CB-0454-D5E3-E9AD-F6753EF4D798}"/>
              </a:ext>
            </a:extLst>
          </p:cNvPr>
          <p:cNvSpPr/>
          <p:nvPr/>
        </p:nvSpPr>
        <p:spPr>
          <a:xfrm>
            <a:off x="9799819" y="4597375"/>
            <a:ext cx="731740" cy="70315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panose="020B0502040204020203" pitchFamily="34" charset="0"/>
            </a:endParaRPr>
          </a:p>
        </p:txBody>
      </p:sp>
      <p:sp>
        <p:nvSpPr>
          <p:cNvPr id="44" name="TextBox 43">
            <a:extLst>
              <a:ext uri="{FF2B5EF4-FFF2-40B4-BE49-F238E27FC236}">
                <a16:creationId xmlns:a16="http://schemas.microsoft.com/office/drawing/2014/main" id="{4CB078E5-7ABD-0D80-8F94-70CD8DCB4CCB}"/>
              </a:ext>
            </a:extLst>
          </p:cNvPr>
          <p:cNvSpPr txBox="1"/>
          <p:nvPr/>
        </p:nvSpPr>
        <p:spPr>
          <a:xfrm>
            <a:off x="915001" y="5300530"/>
            <a:ext cx="2495550" cy="830997"/>
          </a:xfrm>
          <a:prstGeom prst="rect">
            <a:avLst/>
          </a:prstGeom>
          <a:noFill/>
        </p:spPr>
        <p:txBody>
          <a:bodyPr wrap="square">
            <a:sp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b="1"/>
            </a:pP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A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tomato</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sauce</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with</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functional</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ingredients</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is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produced</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a:t>
            </a:r>
          </a:p>
        </p:txBody>
      </p:sp>
      <p:sp>
        <p:nvSpPr>
          <p:cNvPr id="48" name="TextBox 47">
            <a:extLst>
              <a:ext uri="{FF2B5EF4-FFF2-40B4-BE49-F238E27FC236}">
                <a16:creationId xmlns:a16="http://schemas.microsoft.com/office/drawing/2014/main" id="{CFA1C54D-CFD7-E6D8-D5DA-940667E4BE01}"/>
              </a:ext>
            </a:extLst>
          </p:cNvPr>
          <p:cNvSpPr txBox="1"/>
          <p:nvPr/>
        </p:nvSpPr>
        <p:spPr>
          <a:xfrm>
            <a:off x="4530149" y="5283791"/>
            <a:ext cx="3131702" cy="1828193"/>
          </a:xfrm>
          <a:prstGeom prst="rect">
            <a:avLst/>
          </a:prstGeom>
          <a:noFill/>
        </p:spPr>
        <p:txBody>
          <a:bodyPr wrap="square">
            <a:sp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b="1"/>
            </a:pP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Functional</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ingredients</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improved</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products</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quality</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a:t>
            </a:r>
          </a:p>
          <a:p>
            <a:pPr marL="0" marR="0" lvl="0" indent="0" algn="ctr" defTabSz="800100" rtl="0" eaLnBrk="1" fontAlgn="auto" latinLnBrk="0" hangingPunct="1">
              <a:lnSpc>
                <a:spcPct val="100000"/>
              </a:lnSpc>
              <a:spcBef>
                <a:spcPct val="0"/>
              </a:spcBef>
              <a:spcAft>
                <a:spcPct val="35000"/>
              </a:spcAft>
              <a:buClrTx/>
              <a:buSzTx/>
              <a:buFontTx/>
              <a:buNone/>
              <a:tabLst/>
              <a:defRPr b="1"/>
            </a:pP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Better</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rheological</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properties</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were</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observed</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with</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MW.</a:t>
            </a:r>
          </a:p>
          <a:p>
            <a:pPr marL="0" marR="0" lvl="0" indent="0" algn="ctr" defTabSz="800100" rtl="0" eaLnBrk="1" fontAlgn="auto" latinLnBrk="0" hangingPunct="1">
              <a:lnSpc>
                <a:spcPct val="100000"/>
              </a:lnSpc>
              <a:spcBef>
                <a:spcPct val="0"/>
              </a:spcBef>
              <a:spcAft>
                <a:spcPct val="35000"/>
              </a:spcAft>
              <a:buClrTx/>
              <a:buSzTx/>
              <a:buFontTx/>
              <a:buNone/>
              <a:tabLst/>
              <a:defRPr b="1"/>
            </a:pPr>
            <a:endPar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endParaRPr>
          </a:p>
          <a:p>
            <a:pPr marL="0" marR="0" lvl="0" indent="0" algn="ctr" defTabSz="800100" rtl="0" eaLnBrk="1" fontAlgn="auto" latinLnBrk="0" hangingPunct="1">
              <a:lnSpc>
                <a:spcPct val="100000"/>
              </a:lnSpc>
              <a:spcBef>
                <a:spcPct val="0"/>
              </a:spcBef>
              <a:spcAft>
                <a:spcPct val="35000"/>
              </a:spcAft>
              <a:buClrTx/>
              <a:buSzTx/>
              <a:buFontTx/>
              <a:buNone/>
              <a:tabLst/>
              <a:defRPr b="1"/>
            </a:pPr>
            <a:endParaRPr kumimoji="0" lang="en-US"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95A48E84-D766-47EC-29B7-5B59DC148F82}"/>
              </a:ext>
            </a:extLst>
          </p:cNvPr>
          <p:cNvSpPr txBox="1"/>
          <p:nvPr/>
        </p:nvSpPr>
        <p:spPr>
          <a:xfrm>
            <a:off x="8641934" y="5309454"/>
            <a:ext cx="3047509" cy="1077218"/>
          </a:xfrm>
          <a:prstGeom prst="rect">
            <a:avLst/>
          </a:prstGeom>
          <a:noFill/>
        </p:spPr>
        <p:txBody>
          <a:bodyPr wrap="square">
            <a:sp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b="1"/>
            </a:pP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Microwave</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pasteurization</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(MW)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allowed</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production</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of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products</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with</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superior</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physical</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&amp;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chemical</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 </a:t>
            </a:r>
            <a:r>
              <a:rPr kumimoji="0" lang="tr-TR" sz="1600" b="1" i="0" u="none" strike="noStrike" kern="1200" cap="none" spc="0" normalizeH="0" baseline="0" noProof="0" dirty="0" err="1">
                <a:ln>
                  <a:noFill/>
                </a:ln>
                <a:solidFill>
                  <a:prstClr val="black"/>
                </a:solidFill>
                <a:effectLst/>
                <a:uLnTx/>
                <a:uFillTx/>
                <a:latin typeface="Bahnschrift" panose="020B0502040204020203" pitchFamily="34" charset="0"/>
                <a:cs typeface="Times New Roman" panose="02020603050405020304" pitchFamily="18" charset="0"/>
              </a:rPr>
              <a:t>properties</a:t>
            </a:r>
            <a:r>
              <a:rPr kumimoji="0" lang="tr-TR"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rPr>
              <a:t>.</a:t>
            </a:r>
            <a:endParaRPr kumimoji="0" lang="en-US" sz="1600" b="1" i="0" u="none" strike="noStrike" kern="1200" cap="none" spc="0" normalizeH="0" baseline="0" noProof="0" dirty="0">
              <a:ln>
                <a:noFill/>
              </a:ln>
              <a:solidFill>
                <a:prstClr val="black"/>
              </a:solidFill>
              <a:effectLst/>
              <a:uLnTx/>
              <a:uFillTx/>
              <a:latin typeface="Bahnschrift" panose="020B0502040204020203"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4B279B1-526F-BA0B-8299-71F3B113F44A}"/>
              </a:ext>
            </a:extLst>
          </p:cNvPr>
          <p:cNvPicPr>
            <a:picLocks noChangeAspect="1"/>
          </p:cNvPicPr>
          <p:nvPr/>
        </p:nvPicPr>
        <p:blipFill>
          <a:blip r:embed="rId8"/>
          <a:stretch>
            <a:fillRect/>
          </a:stretch>
        </p:blipFill>
        <p:spPr>
          <a:xfrm>
            <a:off x="4860262" y="1179720"/>
            <a:ext cx="1704844" cy="1624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081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4A7715-83A7-82B1-94A6-F31D912272EF}"/>
              </a:ext>
            </a:extLst>
          </p:cNvPr>
          <p:cNvSpPr txBox="1">
            <a:spLocks/>
          </p:cNvSpPr>
          <p:nvPr/>
        </p:nvSpPr>
        <p:spPr>
          <a:xfrm>
            <a:off x="45866" y="90275"/>
            <a:ext cx="10769600" cy="7137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1800" b="1" dirty="0">
                <a:solidFill>
                  <a:srgbClr val="C00000"/>
                </a:solidFill>
                <a:latin typeface="Bahnschrift" panose="020B0502040204020203" pitchFamily="34" charset="0"/>
                <a:cs typeface="Times New Roman" panose="02020603050405020304" pitchFamily="18" charset="0"/>
              </a:rPr>
              <a:t>3</a:t>
            </a:r>
            <a:r>
              <a:rPr kumimoji="0" lang="tr-TR" sz="1800" b="1" i="0" u="none" strike="noStrike" kern="1200" cap="none" spc="0" normalizeH="0" noProof="0" dirty="0">
                <a:ln>
                  <a:noFill/>
                </a:ln>
                <a:solidFill>
                  <a:srgbClr val="C00000"/>
                </a:solidFill>
                <a:effectLst/>
                <a:uLnTx/>
                <a:uFillTx/>
                <a:latin typeface="Bahnschrift" panose="020B0502040204020203" pitchFamily="34" charset="0"/>
                <a:cs typeface="Times New Roman" panose="02020603050405020304" pitchFamily="18" charset="0"/>
              </a:rPr>
              <a:t>. </a:t>
            </a:r>
            <a:r>
              <a:rPr kumimoji="0" lang="en-US" sz="1800" b="1" i="0" u="none" strike="noStrike" kern="1200" cap="none" spc="0" normalizeH="0" noProof="0" dirty="0">
                <a:ln>
                  <a:noFill/>
                </a:ln>
                <a:solidFill>
                  <a:srgbClr val="C00000"/>
                </a:solidFill>
                <a:effectLst/>
                <a:uLnTx/>
                <a:uFillTx/>
                <a:latin typeface="Bahnschrift" panose="020B0502040204020203" pitchFamily="34" charset="0"/>
                <a:cs typeface="Times New Roman" panose="02020603050405020304" pitchFamily="18" charset="0"/>
              </a:rPr>
              <a:t>IMPROVING THE QUALITY OF TOMATO PRODUCTS BY USING MICROWAVE-VACUUM DRYING IN A SNACK BAR MANUFACTURING SYSTEM</a:t>
            </a:r>
          </a:p>
        </p:txBody>
      </p:sp>
      <p:sp>
        <p:nvSpPr>
          <p:cNvPr id="5" name="Subtitle 2">
            <a:extLst>
              <a:ext uri="{FF2B5EF4-FFF2-40B4-BE49-F238E27FC236}">
                <a16:creationId xmlns:a16="http://schemas.microsoft.com/office/drawing/2014/main" id="{52B9BA56-5883-9D6F-ECB2-C7275A06847A}"/>
              </a:ext>
            </a:extLst>
          </p:cNvPr>
          <p:cNvSpPr txBox="1">
            <a:spLocks/>
          </p:cNvSpPr>
          <p:nvPr/>
        </p:nvSpPr>
        <p:spPr>
          <a:xfrm>
            <a:off x="171116" y="988394"/>
            <a:ext cx="11208084" cy="713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b="1" dirty="0" err="1">
                <a:latin typeface="Bahnschrift" panose="020B0502040204020203" pitchFamily="34" charset="0"/>
                <a:cs typeface="Times New Roman" panose="02020603050405020304" pitchFamily="18" charset="0"/>
              </a:rPr>
              <a:t>Aim</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Investigating</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the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effect</a:t>
            </a:r>
            <a:r>
              <a:rPr lang="tr-TR" sz="1800" dirty="0">
                <a:latin typeface="Bahnschrift" panose="020B0502040204020203" pitchFamily="34" charset="0"/>
                <a:cs typeface="Times New Roman" panose="02020603050405020304" pitchFamily="18" charset="0"/>
              </a:rPr>
              <a:t> of </a:t>
            </a:r>
            <a:r>
              <a:rPr lang="tr-TR" sz="1800" dirty="0" err="1">
                <a:latin typeface="Bahnschrift" panose="020B0502040204020203" pitchFamily="34" charset="0"/>
                <a:cs typeface="Times New Roman" panose="02020603050405020304" pitchFamily="18" charset="0"/>
              </a:rPr>
              <a:t>hybrid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drying</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microwave-vacuum</a:t>
            </a:r>
            <a:r>
              <a:rPr lang="tr-TR" sz="1800" dirty="0">
                <a:latin typeface="Bahnschrift" panose="020B0502040204020203" pitchFamily="34" charset="0"/>
                <a:cs typeface="Times New Roman" panose="02020603050405020304" pitchFamily="18" charset="0"/>
              </a:rPr>
              <a:t> (MWV) </a:t>
            </a:r>
            <a:r>
              <a:rPr lang="tr-TR" sz="1800" dirty="0" err="1">
                <a:latin typeface="Bahnschrift" panose="020B0502040204020203" pitchFamily="34" charset="0"/>
                <a:cs typeface="Times New Roman" panose="02020603050405020304" pitchFamily="18" charset="0"/>
              </a:rPr>
              <a:t>drying</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and</a:t>
            </a:r>
            <a:r>
              <a:rPr lang="tr-TR" sz="1800" dirty="0">
                <a:latin typeface="Bahnschrift" panose="020B0502040204020203" pitchFamily="34" charset="0"/>
                <a:cs typeface="Times New Roman" panose="02020603050405020304" pitchFamily="18" charset="0"/>
              </a:rPr>
              <a:t> hot </a:t>
            </a:r>
            <a:r>
              <a:rPr lang="tr-TR" sz="1800" dirty="0" err="1">
                <a:latin typeface="Bahnschrift" panose="020B0502040204020203" pitchFamily="34" charset="0"/>
                <a:cs typeface="Times New Roman" panose="02020603050405020304" pitchFamily="18" charset="0"/>
              </a:rPr>
              <a:t>air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drying</a:t>
            </a:r>
            <a:r>
              <a:rPr lang="tr-TR" sz="1800" dirty="0">
                <a:latin typeface="Bahnschrift" panose="020B0502040204020203" pitchFamily="34" charset="0"/>
                <a:cs typeface="Times New Roman" panose="02020603050405020304" pitchFamily="18" charset="0"/>
              </a:rPr>
              <a:t>) on </a:t>
            </a:r>
            <a:r>
              <a:rPr lang="tr-TR" sz="1800" dirty="0" err="1">
                <a:latin typeface="Bahnschrift" panose="020B0502040204020203" pitchFamily="34" charset="0"/>
                <a:cs typeface="Times New Roman" panose="02020603050405020304" pitchFamily="18" charset="0"/>
              </a:rPr>
              <a:t>the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physicochemical</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properties</a:t>
            </a:r>
            <a:r>
              <a:rPr lang="tr-TR" sz="1800" dirty="0">
                <a:latin typeface="Bahnschrift" panose="020B0502040204020203" pitchFamily="34" charset="0"/>
                <a:cs typeface="Times New Roman" panose="02020603050405020304" pitchFamily="18" charset="0"/>
              </a:rPr>
              <a:t> of </a:t>
            </a:r>
            <a:r>
              <a:rPr lang="tr-TR" sz="1800" dirty="0" err="1">
                <a:latin typeface="Bahnschrift" panose="020B0502040204020203" pitchFamily="34" charset="0"/>
                <a:cs typeface="Times New Roman" panose="02020603050405020304" pitchFamily="18" charset="0"/>
              </a:rPr>
              <a:t>tomato</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snack</a:t>
            </a:r>
            <a:r>
              <a:rPr lang="tr-TR" sz="1800" dirty="0">
                <a:latin typeface="Bahnschrift" panose="020B0502040204020203" pitchFamily="34" charset="0"/>
                <a:cs typeface="Times New Roman" panose="02020603050405020304" pitchFamily="18" charset="0"/>
              </a:rPr>
              <a:t> bar</a:t>
            </a:r>
            <a:endParaRPr lang="en-US" sz="1800" dirty="0">
              <a:latin typeface="Bahnschrift" panose="020B0502040204020203" pitchFamily="34" charset="0"/>
              <a:cs typeface="Times New Roman" panose="02020603050405020304" pitchFamily="18" charset="0"/>
            </a:endParaRPr>
          </a:p>
        </p:txBody>
      </p:sp>
      <p:pic>
        <p:nvPicPr>
          <p:cNvPr id="6" name="Picture 5" descr="A row of brown rectangular objects on a grey surface&#10;&#10;Description automatically generated">
            <a:extLst>
              <a:ext uri="{FF2B5EF4-FFF2-40B4-BE49-F238E27FC236}">
                <a16:creationId xmlns:a16="http://schemas.microsoft.com/office/drawing/2014/main" id="{C4B7D1E2-C5A5-F0F8-4E0A-4BE1F20DC269}"/>
              </a:ext>
            </a:extLst>
          </p:cNvPr>
          <p:cNvPicPr>
            <a:picLocks noChangeAspect="1"/>
          </p:cNvPicPr>
          <p:nvPr/>
        </p:nvPicPr>
        <p:blipFill rotWithShape="1">
          <a:blip r:embed="rId2">
            <a:extLst>
              <a:ext uri="{28A0092B-C50C-407E-A947-70E740481C1C}">
                <a14:useLocalDpi xmlns:a14="http://schemas.microsoft.com/office/drawing/2010/main" val="0"/>
              </a:ext>
            </a:extLst>
          </a:blip>
          <a:srcRect l="2000" t="31630" r="5334" b="53902"/>
          <a:stretch/>
        </p:blipFill>
        <p:spPr>
          <a:xfrm rot="10800000">
            <a:off x="1141594" y="4623391"/>
            <a:ext cx="9921042" cy="1161732"/>
          </a:xfrm>
          <a:prstGeom prst="rect">
            <a:avLst/>
          </a:prstGeom>
        </p:spPr>
      </p:pic>
      <p:grpSp>
        <p:nvGrpSpPr>
          <p:cNvPr id="7" name="Group 6">
            <a:extLst>
              <a:ext uri="{FF2B5EF4-FFF2-40B4-BE49-F238E27FC236}">
                <a16:creationId xmlns:a16="http://schemas.microsoft.com/office/drawing/2014/main" id="{6AA42BE0-3F4E-585C-D85F-5E90DC7BAB06}"/>
              </a:ext>
            </a:extLst>
          </p:cNvPr>
          <p:cNvGrpSpPr/>
          <p:nvPr/>
        </p:nvGrpSpPr>
        <p:grpSpPr>
          <a:xfrm>
            <a:off x="1342081" y="3128452"/>
            <a:ext cx="9678953" cy="1558680"/>
            <a:chOff x="1523999" y="928959"/>
            <a:chExt cx="9678953" cy="1558680"/>
          </a:xfrm>
        </p:grpSpPr>
        <p:sp>
          <p:nvSpPr>
            <p:cNvPr id="8" name="TextBox 7">
              <a:extLst>
                <a:ext uri="{FF2B5EF4-FFF2-40B4-BE49-F238E27FC236}">
                  <a16:creationId xmlns:a16="http://schemas.microsoft.com/office/drawing/2014/main" id="{BED8FC49-29BB-FF66-36D9-F00E29166158}"/>
                </a:ext>
              </a:extLst>
            </p:cNvPr>
            <p:cNvSpPr txBox="1"/>
            <p:nvPr/>
          </p:nvSpPr>
          <p:spPr>
            <a:xfrm>
              <a:off x="1760813" y="1282961"/>
              <a:ext cx="9442139" cy="458074"/>
            </a:xfrm>
            <a:prstGeom prst="rect">
              <a:avLst/>
            </a:prstGeom>
            <a:noFill/>
          </p:spPr>
          <p:txBody>
            <a:bodyPr wrap="square" rtlCol="0">
              <a:spAutoFit/>
            </a:bodyPr>
            <a:lstStyle/>
            <a:p>
              <a:pPr>
                <a:lnSpc>
                  <a:spcPct val="150000"/>
                </a:lnSpc>
                <a:buClr>
                  <a:schemeClr val="accent1">
                    <a:lumMod val="75000"/>
                  </a:schemeClr>
                </a:buClr>
              </a:pP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Sample</a:t>
              </a:r>
              <a:r>
                <a:rPr lang="tr-TR" dirty="0">
                  <a:latin typeface="Times New Roman" panose="02020603050405020304" pitchFamily="18" charset="0"/>
                  <a:cs typeface="Times New Roman" panose="02020603050405020304" pitchFamily="18" charset="0"/>
                </a:rPr>
                <a:t> 1 	</a:t>
              </a:r>
              <a:r>
                <a:rPr lang="tr-TR" dirty="0" err="1">
                  <a:latin typeface="Times New Roman" panose="02020603050405020304" pitchFamily="18" charset="0"/>
                  <a:cs typeface="Times New Roman" panose="02020603050405020304" pitchFamily="18" charset="0"/>
                </a:rPr>
                <a:t>Sample</a:t>
              </a:r>
              <a:r>
                <a:rPr lang="tr-TR" dirty="0">
                  <a:latin typeface="Times New Roman" panose="02020603050405020304" pitchFamily="18" charset="0"/>
                  <a:cs typeface="Times New Roman" panose="02020603050405020304" pitchFamily="18" charset="0"/>
                </a:rPr>
                <a:t> 2		 </a:t>
              </a:r>
              <a:r>
                <a:rPr lang="tr-TR" dirty="0" err="1">
                  <a:latin typeface="Times New Roman" panose="02020603050405020304" pitchFamily="18" charset="0"/>
                  <a:cs typeface="Times New Roman" panose="02020603050405020304" pitchFamily="18" charset="0"/>
                </a:rPr>
                <a:t>Sample</a:t>
              </a:r>
              <a:r>
                <a:rPr lang="tr-TR" dirty="0">
                  <a:latin typeface="Times New Roman" panose="02020603050405020304" pitchFamily="18" charset="0"/>
                  <a:cs typeface="Times New Roman" panose="02020603050405020304" pitchFamily="18" charset="0"/>
                </a:rPr>
                <a:t> 3 	</a:t>
              </a:r>
              <a:r>
                <a:rPr lang="tr-TR" dirty="0" err="1">
                  <a:latin typeface="Times New Roman" panose="02020603050405020304" pitchFamily="18" charset="0"/>
                  <a:cs typeface="Times New Roman" panose="02020603050405020304" pitchFamily="18" charset="0"/>
                </a:rPr>
                <a:t>Sample</a:t>
              </a:r>
              <a:r>
                <a:rPr lang="tr-TR" dirty="0">
                  <a:latin typeface="Times New Roman" panose="02020603050405020304" pitchFamily="18" charset="0"/>
                  <a:cs typeface="Times New Roman" panose="02020603050405020304" pitchFamily="18" charset="0"/>
                </a:rPr>
                <a:t> 4		</a:t>
              </a:r>
              <a:r>
                <a:rPr lang="tr-TR" dirty="0" err="1">
                  <a:latin typeface="Times New Roman" panose="02020603050405020304" pitchFamily="18" charset="0"/>
                  <a:cs typeface="Times New Roman" panose="02020603050405020304" pitchFamily="18" charset="0"/>
                </a:rPr>
                <a:t>Sample</a:t>
              </a:r>
              <a:r>
                <a:rPr lang="tr-TR" dirty="0">
                  <a:latin typeface="Times New Roman" panose="02020603050405020304" pitchFamily="18" charset="0"/>
                  <a:cs typeface="Times New Roman" panose="02020603050405020304" pitchFamily="18" charset="0"/>
                </a:rPr>
                <a:t> 5</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ED4363B-D716-06A7-DCF1-629BE37DAAD5}"/>
                </a:ext>
              </a:extLst>
            </p:cNvPr>
            <p:cNvSpPr txBox="1"/>
            <p:nvPr/>
          </p:nvSpPr>
          <p:spPr>
            <a:xfrm>
              <a:off x="1677686" y="1619941"/>
              <a:ext cx="1656642" cy="458074"/>
            </a:xfrm>
            <a:prstGeom prst="rect">
              <a:avLst/>
            </a:prstGeom>
            <a:noFill/>
          </p:spPr>
          <p:txBody>
            <a:bodyPr wrap="square" rtlCol="0">
              <a:spAutoFit/>
            </a:bodyPr>
            <a:lstStyle/>
            <a:p>
              <a:pPr>
                <a:lnSpc>
                  <a:spcPct val="150000"/>
                </a:lnSpc>
                <a:buClr>
                  <a:schemeClr val="accent1">
                    <a:lumMod val="75000"/>
                  </a:schemeClr>
                </a:buClr>
              </a:pPr>
              <a:r>
                <a:rPr lang="tr-TR" dirty="0">
                  <a:latin typeface="Times New Roman" panose="02020603050405020304" pitchFamily="18" charset="0"/>
                  <a:cs typeface="Times New Roman" panose="02020603050405020304" pitchFamily="18" charset="0"/>
                </a:rPr>
                <a:t>    100% MWV</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123EBE6-C224-66D4-8C43-6EDECCBFC41E}"/>
                </a:ext>
              </a:extLst>
            </p:cNvPr>
            <p:cNvSpPr txBox="1"/>
            <p:nvPr/>
          </p:nvSpPr>
          <p:spPr>
            <a:xfrm>
              <a:off x="3257107" y="1614067"/>
              <a:ext cx="1754907" cy="873572"/>
            </a:xfrm>
            <a:prstGeom prst="rect">
              <a:avLst/>
            </a:prstGeom>
            <a:noFill/>
          </p:spPr>
          <p:txBody>
            <a:bodyPr wrap="square" rtlCol="0">
              <a:spAutoFit/>
            </a:bodyPr>
            <a:lstStyle/>
            <a:p>
              <a:pPr>
                <a:lnSpc>
                  <a:spcPct val="150000"/>
                </a:lnSpc>
                <a:buClr>
                  <a:schemeClr val="accent1">
                    <a:lumMod val="75000"/>
                  </a:schemeClr>
                </a:buClr>
              </a:pPr>
              <a:r>
                <a:rPr lang="tr-TR" dirty="0">
                  <a:latin typeface="Times New Roman" panose="02020603050405020304" pitchFamily="18" charset="0"/>
                  <a:cs typeface="Times New Roman" panose="02020603050405020304" pitchFamily="18" charset="0"/>
                </a:rPr>
                <a:t>    75% MWV</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25% OVEN</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549344A-AA1A-70F2-3D26-288627FDAE10}"/>
                </a:ext>
              </a:extLst>
            </p:cNvPr>
            <p:cNvSpPr txBox="1"/>
            <p:nvPr/>
          </p:nvSpPr>
          <p:spPr>
            <a:xfrm>
              <a:off x="5169413" y="1597916"/>
              <a:ext cx="1754907" cy="873572"/>
            </a:xfrm>
            <a:prstGeom prst="rect">
              <a:avLst/>
            </a:prstGeom>
            <a:noFill/>
          </p:spPr>
          <p:txBody>
            <a:bodyPr wrap="square" rtlCol="0">
              <a:spAutoFit/>
            </a:bodyPr>
            <a:lstStyle/>
            <a:p>
              <a:pPr>
                <a:lnSpc>
                  <a:spcPct val="150000"/>
                </a:lnSpc>
                <a:buClr>
                  <a:schemeClr val="accent1">
                    <a:lumMod val="75000"/>
                  </a:schemeClr>
                </a:buClr>
              </a:pPr>
              <a:r>
                <a:rPr lang="tr-TR" dirty="0">
                  <a:latin typeface="Times New Roman" panose="02020603050405020304" pitchFamily="18" charset="0"/>
                  <a:cs typeface="Times New Roman" panose="02020603050405020304" pitchFamily="18" charset="0"/>
                </a:rPr>
                <a:t>    50% MWV</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50% OVEN</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740623D-E076-7270-0AFF-785A6158FE23}"/>
                </a:ext>
              </a:extLst>
            </p:cNvPr>
            <p:cNvSpPr txBox="1"/>
            <p:nvPr/>
          </p:nvSpPr>
          <p:spPr>
            <a:xfrm>
              <a:off x="6961261" y="1591061"/>
              <a:ext cx="1754907" cy="873572"/>
            </a:xfrm>
            <a:prstGeom prst="rect">
              <a:avLst/>
            </a:prstGeom>
            <a:noFill/>
          </p:spPr>
          <p:txBody>
            <a:bodyPr wrap="square" rtlCol="0">
              <a:spAutoFit/>
            </a:bodyPr>
            <a:lstStyle/>
            <a:p>
              <a:pPr>
                <a:lnSpc>
                  <a:spcPct val="150000"/>
                </a:lnSpc>
                <a:buClr>
                  <a:schemeClr val="accent1">
                    <a:lumMod val="75000"/>
                  </a:schemeClr>
                </a:buClr>
              </a:pPr>
              <a:r>
                <a:rPr lang="tr-TR" dirty="0">
                  <a:latin typeface="Times New Roman" panose="02020603050405020304" pitchFamily="18" charset="0"/>
                  <a:cs typeface="Times New Roman" panose="02020603050405020304" pitchFamily="18" charset="0"/>
                </a:rPr>
                <a:t>    25% MWV</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75% OVEN</a:t>
              </a:r>
              <a:endParaRPr lang="en-US" dirty="0">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EDDF448E-87B2-8E6A-5CAC-0DBADA05C51C}"/>
                </a:ext>
              </a:extLst>
            </p:cNvPr>
            <p:cNvSpPr/>
            <p:nvPr/>
          </p:nvSpPr>
          <p:spPr>
            <a:xfrm rot="16200000">
              <a:off x="5814823" y="-3361865"/>
              <a:ext cx="562353" cy="9144001"/>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2F1066-5CFD-25C2-52EE-996D5CBEEE19}"/>
                </a:ext>
              </a:extLst>
            </p:cNvPr>
            <p:cNvSpPr txBox="1"/>
            <p:nvPr/>
          </p:nvSpPr>
          <p:spPr>
            <a:xfrm>
              <a:off x="8706569" y="1597674"/>
              <a:ext cx="1656642" cy="458074"/>
            </a:xfrm>
            <a:prstGeom prst="rect">
              <a:avLst/>
            </a:prstGeom>
            <a:noFill/>
          </p:spPr>
          <p:txBody>
            <a:bodyPr wrap="square" rtlCol="0">
              <a:spAutoFit/>
            </a:bodyPr>
            <a:lstStyle/>
            <a:p>
              <a:pPr>
                <a:lnSpc>
                  <a:spcPct val="150000"/>
                </a:lnSpc>
                <a:buClr>
                  <a:schemeClr val="accent1">
                    <a:lumMod val="75000"/>
                  </a:schemeClr>
                </a:buClr>
              </a:pPr>
              <a:r>
                <a:rPr lang="tr-TR" dirty="0">
                  <a:latin typeface="Times New Roman" panose="02020603050405020304" pitchFamily="18" charset="0"/>
                  <a:cs typeface="Times New Roman" panose="02020603050405020304" pitchFamily="18" charset="0"/>
                </a:rPr>
                <a:t>    100% OVEN</a:t>
              </a:r>
              <a:endParaRPr lang="en-US" dirty="0">
                <a:latin typeface="Times New Roman" panose="02020603050405020304" pitchFamily="18" charset="0"/>
                <a:cs typeface="Times New Roman" panose="02020603050405020304" pitchFamily="18" charset="0"/>
              </a:endParaRPr>
            </a:p>
          </p:txBody>
        </p:sp>
      </p:grpSp>
      <p:sp>
        <p:nvSpPr>
          <p:cNvPr id="15" name="Subtitle 2">
            <a:extLst>
              <a:ext uri="{FF2B5EF4-FFF2-40B4-BE49-F238E27FC236}">
                <a16:creationId xmlns:a16="http://schemas.microsoft.com/office/drawing/2014/main" id="{DD424FB8-F3A6-4AE5-664F-1DD0927C03A2}"/>
              </a:ext>
            </a:extLst>
          </p:cNvPr>
          <p:cNvSpPr txBox="1">
            <a:spLocks/>
          </p:cNvSpPr>
          <p:nvPr/>
        </p:nvSpPr>
        <p:spPr>
          <a:xfrm>
            <a:off x="171116" y="1688683"/>
            <a:ext cx="12020884" cy="10910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b="1" dirty="0" err="1">
                <a:latin typeface="Bahnschrift" panose="020B0502040204020203" pitchFamily="34" charset="0"/>
                <a:cs typeface="Times New Roman" panose="02020603050405020304" pitchFamily="18" charset="0"/>
              </a:rPr>
              <a:t>Method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Snack</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bars</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were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formulated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with</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tomato</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pea</a:t>
            </a:r>
            <a:r>
              <a:rPr lang="tr-TR" sz="1800" dirty="0">
                <a:latin typeface="Bahnschrift" panose="020B0502040204020203" pitchFamily="34" charset="0"/>
                <a:cs typeface="Times New Roman" panose="02020603050405020304" pitchFamily="18" charset="0"/>
              </a:rPr>
              <a:t> protein, </a:t>
            </a:r>
            <a:r>
              <a:rPr lang="tr-TR" sz="1800" dirty="0" err="1">
                <a:latin typeface="Bahnschrift" panose="020B0502040204020203" pitchFamily="34" charset="0"/>
                <a:cs typeface="Times New Roman" panose="02020603050405020304" pitchFamily="18" charset="0"/>
              </a:rPr>
              <a:t>pectin</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olive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powder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tomato</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powder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and</a:t>
            </a:r>
            <a:r>
              <a:rPr lang="tr-TR" sz="1800" dirty="0">
                <a:latin typeface="Bahnschrift" panose="020B0502040204020203" pitchFamily="34" charset="0"/>
                <a:cs typeface="Times New Roman" panose="02020603050405020304" pitchFamily="18" charset="0"/>
              </a:rPr>
              <a:t> a </a:t>
            </a:r>
            <a:r>
              <a:rPr lang="tr-TR" sz="1800" dirty="0" err="1">
                <a:latin typeface="Bahnschrift" panose="020B0502040204020203" pitchFamily="34" charset="0"/>
                <a:cs typeface="Times New Roman" panose="02020603050405020304" pitchFamily="18" charset="0"/>
              </a:rPr>
              <a:t>blend</a:t>
            </a:r>
            <a:r>
              <a:rPr lang="tr-TR" sz="1800" dirty="0">
                <a:latin typeface="Bahnschrift" panose="020B0502040204020203" pitchFamily="34" charset="0"/>
                <a:cs typeface="Times New Roman" panose="02020603050405020304" pitchFamily="18" charset="0"/>
              </a:rPr>
              <a:t> of </a:t>
            </a:r>
            <a:r>
              <a:rPr lang="tr-TR" sz="1800" dirty="0" err="1">
                <a:latin typeface="Bahnschrift" panose="020B0502040204020203" pitchFamily="34" charset="0"/>
                <a:cs typeface="Times New Roman" panose="02020603050405020304" pitchFamily="18" charset="0"/>
              </a:rPr>
              <a:t>spices</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Different</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drying</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times</a:t>
            </a:r>
            <a:r>
              <a:rPr lang="tr-TR" sz="1800" dirty="0">
                <a:latin typeface="Bahnschrift" panose="020B0502040204020203" pitchFamily="34" charset="0"/>
                <a:cs typeface="Times New Roman" panose="02020603050405020304" pitchFamily="18" charset="0"/>
              </a:rPr>
              <a:t> of MWV </a:t>
            </a:r>
            <a:r>
              <a:rPr lang="tr-TR" sz="1800" dirty="0" err="1">
                <a:latin typeface="Bahnschrift" panose="020B0502040204020203" pitchFamily="34" charset="0"/>
                <a:cs typeface="Times New Roman" panose="02020603050405020304" pitchFamily="18" charset="0"/>
              </a:rPr>
              <a:t>and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oven</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dryers</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were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applied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Water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activity</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moisture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color</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texture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lycopene</a:t>
            </a:r>
            <a:r>
              <a:rPr lang="tr-TR" sz="1800" dirty="0">
                <a:latin typeface="Bahnschrift" panose="020B0502040204020203" pitchFamily="34" charset="0"/>
                <a:cs typeface="Times New Roman" panose="02020603050405020304" pitchFamily="18" charset="0"/>
              </a:rPr>
              <a:t>, TPC, NMR, FTIR, </a:t>
            </a:r>
            <a:r>
              <a:rPr lang="tr-TR" sz="1800" dirty="0" err="1">
                <a:latin typeface="Bahnschrift" panose="020B0502040204020203" pitchFamily="34" charset="0"/>
                <a:cs typeface="Times New Roman" panose="02020603050405020304" pitchFamily="18" charset="0"/>
              </a:rPr>
              <a:t>sensory</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and</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energy</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analyses</a:t>
            </a:r>
            <a:r>
              <a:rPr lang="tr-TR" sz="1800" dirty="0">
                <a:latin typeface="Bahnschrift" panose="020B0502040204020203" pitchFamily="34" charset="0"/>
                <a:cs typeface="Times New Roman" panose="02020603050405020304" pitchFamily="18" charset="0"/>
              </a:rPr>
              <a:t> of </a:t>
            </a:r>
            <a:r>
              <a:rPr lang="tr-TR" sz="1800" dirty="0" err="1">
                <a:latin typeface="Bahnschrift" panose="020B0502040204020203" pitchFamily="34" charset="0"/>
                <a:cs typeface="Times New Roman" panose="02020603050405020304" pitchFamily="18" charset="0"/>
              </a:rPr>
              <a:t>the</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snack</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bars</a:t>
            </a:r>
            <a:r>
              <a:rPr lang="tr-TR" sz="1800" dirty="0">
                <a:latin typeface="Bahnschrift" panose="020B0502040204020203" pitchFamily="34" charset="0"/>
                <a:cs typeface="Times New Roman" panose="02020603050405020304" pitchFamily="18" charset="0"/>
              </a:rPr>
              <a:t> </a:t>
            </a:r>
            <a:r>
              <a:rPr lang="tr-TR" sz="1800" dirty="0" err="1">
                <a:latin typeface="Bahnschrift" panose="020B0502040204020203" pitchFamily="34" charset="0"/>
                <a:cs typeface="Times New Roman" panose="02020603050405020304" pitchFamily="18" charset="0"/>
              </a:rPr>
              <a:t>were</a:t>
            </a:r>
            <a:r>
              <a:rPr lang="tr-TR" sz="1800" dirty="0">
                <a:latin typeface="Bahnschrift" panose="020B0502040204020203" pitchFamily="34" charset="0"/>
                <a:cs typeface="Times New Roman" panose="02020603050405020304" pitchFamily="18" charset="0"/>
              </a:rPr>
              <a:t> done. </a:t>
            </a:r>
            <a:endParaRPr lang="en-US" sz="1800" dirty="0">
              <a:latin typeface="Bahnschrift" panose="020B0502040204020203" pitchFamily="34" charset="0"/>
              <a:cs typeface="Times New Roman" panose="02020603050405020304" pitchFamily="18" charset="0"/>
            </a:endParaRPr>
          </a:p>
        </p:txBody>
      </p:sp>
      <p:sp>
        <p:nvSpPr>
          <p:cNvPr id="18" name="Subtitle 2">
            <a:extLst>
              <a:ext uri="{FF2B5EF4-FFF2-40B4-BE49-F238E27FC236}">
                <a16:creationId xmlns:a16="http://schemas.microsoft.com/office/drawing/2014/main" id="{3103324F-F6FE-789B-7EC5-1FEA6603842E}"/>
              </a:ext>
            </a:extLst>
          </p:cNvPr>
          <p:cNvSpPr txBox="1">
            <a:spLocks/>
          </p:cNvSpPr>
          <p:nvPr/>
        </p:nvSpPr>
        <p:spPr>
          <a:xfrm>
            <a:off x="194000" y="5962111"/>
            <a:ext cx="12020883" cy="805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b="1" dirty="0" err="1">
                <a:solidFill>
                  <a:srgbClr val="C00000"/>
                </a:solidFill>
                <a:latin typeface="Bahnschrift" panose="020B0502040204020203" pitchFamily="34" charset="0"/>
                <a:cs typeface="Times New Roman" panose="02020603050405020304" pitchFamily="18" charset="0"/>
              </a:rPr>
              <a:t>Key</a:t>
            </a:r>
            <a:r>
              <a:rPr lang="tr-TR" sz="1800" b="1" dirty="0">
                <a:solidFill>
                  <a:srgbClr val="C00000"/>
                </a:solidFill>
                <a:latin typeface="Bahnschrift" panose="020B0502040204020203" pitchFamily="34" charset="0"/>
                <a:cs typeface="Times New Roman" panose="02020603050405020304" pitchFamily="18" charset="0"/>
              </a:rPr>
              <a:t> </a:t>
            </a:r>
            <a:r>
              <a:rPr lang="tr-TR" sz="1800" b="1" dirty="0" err="1">
                <a:solidFill>
                  <a:srgbClr val="C00000"/>
                </a:solidFill>
                <a:latin typeface="Bahnschrift" panose="020B0502040204020203" pitchFamily="34" charset="0"/>
                <a:cs typeface="Times New Roman" panose="02020603050405020304" pitchFamily="18" charset="0"/>
              </a:rPr>
              <a:t>Results</a:t>
            </a:r>
            <a:r>
              <a:rPr lang="tr-TR" sz="1800" dirty="0">
                <a:solidFill>
                  <a:srgbClr val="C00000"/>
                </a:solidFill>
                <a:latin typeface="Bahnschrift" panose="020B0502040204020203" pitchFamily="34" charset="0"/>
                <a:cs typeface="Times New Roman" panose="02020603050405020304" pitchFamily="18" charset="0"/>
              </a:rPr>
              <a:t>: </a:t>
            </a:r>
            <a:r>
              <a:rPr lang="tr-TR" sz="1800" dirty="0">
                <a:latin typeface="Bahnschrift" panose="020B0502040204020203" pitchFamily="34" charset="0"/>
                <a:cs typeface="Times New Roman" panose="02020603050405020304" pitchFamily="18" charset="0"/>
              </a:rPr>
              <a:t>M</a:t>
            </a:r>
            <a:r>
              <a:rPr lang="en-US" sz="1800" dirty="0" err="1">
                <a:latin typeface="Bahnschrift" panose="020B0502040204020203" pitchFamily="34" charset="0"/>
                <a:ea typeface="Calibri" panose="020F0502020204030204" pitchFamily="34" charset="0"/>
                <a:cs typeface="Times New Roman" panose="02020603050405020304" pitchFamily="18" charset="0"/>
              </a:rPr>
              <a:t>icrowave</a:t>
            </a:r>
            <a:r>
              <a:rPr lang="en-US" sz="1800" dirty="0">
                <a:latin typeface="Bahnschrift" panose="020B0502040204020203" pitchFamily="34" charset="0"/>
                <a:ea typeface="Calibri" panose="020F0502020204030204" pitchFamily="34" charset="0"/>
                <a:cs typeface="Times New Roman" panose="02020603050405020304" pitchFamily="18" charset="0"/>
              </a:rPr>
              <a:t>-vacuum drying was </a:t>
            </a:r>
            <a:r>
              <a:rPr lang="en-US" sz="1800" u="sng" dirty="0">
                <a:latin typeface="Bahnschrift" panose="020B0502040204020203" pitchFamily="34" charset="0"/>
                <a:ea typeface="Calibri" panose="020F0502020204030204" pitchFamily="34" charset="0"/>
                <a:cs typeface="Times New Roman" panose="02020603050405020304" pitchFamily="18" charset="0"/>
              </a:rPr>
              <a:t>superior</a:t>
            </a:r>
            <a:r>
              <a:rPr lang="en-US" sz="1800" dirty="0">
                <a:latin typeface="Bahnschrift" panose="020B0502040204020203" pitchFamily="34" charset="0"/>
                <a:ea typeface="Calibri" panose="020F0502020204030204" pitchFamily="34" charset="0"/>
                <a:cs typeface="Times New Roman" panose="02020603050405020304" pitchFamily="18" charset="0"/>
              </a:rPr>
              <a:t> to the conventional oven</a:t>
            </a:r>
            <a:r>
              <a:rPr lang="tr-TR" sz="1800" dirty="0">
                <a:latin typeface="Bahnschrift" panose="020B0502040204020203" pitchFamily="34" charset="0"/>
                <a:ea typeface="Calibri" panose="020F0502020204030204" pitchFamily="34" charset="0"/>
                <a:cs typeface="Times New Roman" panose="02020603050405020304" pitchFamily="18" charset="0"/>
              </a:rPr>
              <a:t> </a:t>
            </a:r>
            <a:r>
              <a:rPr lang="tr-TR" sz="1800" dirty="0" err="1">
                <a:latin typeface="Bahnschrift" panose="020B0502040204020203" pitchFamily="34" charset="0"/>
                <a:ea typeface="Calibri" panose="020F0502020204030204" pitchFamily="34" charset="0"/>
                <a:cs typeface="Times New Roman" panose="02020603050405020304" pitchFamily="18" charset="0"/>
              </a:rPr>
              <a:t>due</a:t>
            </a:r>
            <a:r>
              <a:rPr lang="tr-TR" sz="1800" dirty="0">
                <a:latin typeface="Bahnschrift" panose="020B0502040204020203" pitchFamily="34" charset="0"/>
                <a:ea typeface="Calibri" panose="020F0502020204030204" pitchFamily="34" charset="0"/>
                <a:cs typeface="Times New Roman" panose="02020603050405020304" pitchFamily="18" charset="0"/>
              </a:rPr>
              <a:t> </a:t>
            </a:r>
            <a:r>
              <a:rPr lang="tr-TR" sz="1800" dirty="0" err="1">
                <a:latin typeface="Bahnschrift" panose="020B0502040204020203" pitchFamily="34" charset="0"/>
                <a:ea typeface="Calibri" panose="020F0502020204030204" pitchFamily="34" charset="0"/>
                <a:cs typeface="Times New Roman" panose="02020603050405020304" pitchFamily="18" charset="0"/>
              </a:rPr>
              <a:t>to</a:t>
            </a:r>
            <a:r>
              <a:rPr lang="tr-TR" sz="1800" dirty="0">
                <a:latin typeface="Bahnschrift" panose="020B0502040204020203" pitchFamily="34" charset="0"/>
                <a:ea typeface="Calibri" panose="020F0502020204030204" pitchFamily="34" charset="0"/>
                <a:cs typeface="Times New Roman" panose="02020603050405020304" pitchFamily="18" charset="0"/>
              </a:rPr>
              <a:t> </a:t>
            </a:r>
            <a:r>
              <a:rPr lang="tr-TR" sz="1800" dirty="0">
                <a:latin typeface="Bahnschrift" panose="020B0502040204020203" pitchFamily="34" charset="0"/>
                <a:cs typeface="Times New Roman" panose="02020603050405020304" pitchFamily="18" charset="0"/>
              </a:rPr>
              <a:t>an </a:t>
            </a:r>
            <a:r>
              <a:rPr lang="tr-TR" sz="1800" u="sng" dirty="0" err="1">
                <a:latin typeface="Bahnschrift" panose="020B0502040204020203" pitchFamily="34" charset="0"/>
                <a:cs typeface="Times New Roman" panose="02020603050405020304" pitchFamily="18" charset="0"/>
              </a:rPr>
              <a:t>energy</a:t>
            </a:r>
            <a:r>
              <a:rPr lang="tr-TR" sz="1800" u="sng" dirty="0">
                <a:latin typeface="Bahnschrift" panose="020B0502040204020203" pitchFamily="34" charset="0"/>
                <a:cs typeface="Times New Roman" panose="02020603050405020304" pitchFamily="18" charset="0"/>
              </a:rPr>
              <a:t> </a:t>
            </a:r>
            <a:r>
              <a:rPr lang="tr-TR" sz="1800" u="sng" dirty="0" err="1">
                <a:latin typeface="Bahnschrift" panose="020B0502040204020203" pitchFamily="34" charset="0"/>
                <a:cs typeface="Times New Roman" panose="02020603050405020304" pitchFamily="18" charset="0"/>
              </a:rPr>
              <a:t>and</a:t>
            </a:r>
            <a:r>
              <a:rPr lang="tr-TR" sz="1800" u="sng" dirty="0">
                <a:latin typeface="Bahnschrift" panose="020B0502040204020203" pitchFamily="34" charset="0"/>
                <a:cs typeface="Times New Roman" panose="02020603050405020304" pitchFamily="18" charset="0"/>
              </a:rPr>
              <a:t> time-</a:t>
            </a:r>
            <a:r>
              <a:rPr lang="tr-TR" sz="1800" u="sng" dirty="0" err="1">
                <a:latin typeface="Bahnschrift" panose="020B0502040204020203" pitchFamily="34" charset="0"/>
                <a:cs typeface="Times New Roman" panose="02020603050405020304" pitchFamily="18" charset="0"/>
              </a:rPr>
              <a:t>efficient</a:t>
            </a:r>
            <a:r>
              <a:rPr lang="tr-TR" sz="1800" u="sng" dirty="0">
                <a:latin typeface="Bahnschrift" panose="020B0502040204020203" pitchFamily="34" charset="0"/>
                <a:cs typeface="Times New Roman" panose="02020603050405020304" pitchFamily="18" charset="0"/>
              </a:rPr>
              <a:t> </a:t>
            </a:r>
            <a:r>
              <a:rPr lang="tr-TR" sz="1800" u="sng" dirty="0" err="1">
                <a:latin typeface="Bahnschrift" panose="020B0502040204020203" pitchFamily="34" charset="0"/>
                <a:cs typeface="Times New Roman" panose="02020603050405020304" pitchFamily="18" charset="0"/>
              </a:rPr>
              <a:t>process</a:t>
            </a:r>
            <a:r>
              <a:rPr lang="tr-TR" sz="1800" dirty="0">
                <a:latin typeface="Bahnschrift" panose="020B0502040204020203" pitchFamily="34" charset="0"/>
                <a:ea typeface="Calibri" panose="020F0502020204030204" pitchFamily="34" charset="0"/>
                <a:cs typeface="Times New Roman" panose="02020603050405020304" pitchFamily="18" charset="0"/>
              </a:rPr>
              <a:t>. </a:t>
            </a:r>
            <a:r>
              <a:rPr lang="en-US" sz="1800" dirty="0">
                <a:latin typeface="Bahnschrift" panose="020B0502040204020203" pitchFamily="34" charset="0"/>
                <a:cs typeface="Times New Roman" panose="02020603050405020304" pitchFamily="18" charset="0"/>
              </a:rPr>
              <a:t>Combined drying gave </a:t>
            </a:r>
            <a:r>
              <a:rPr lang="en-US" sz="1800" u="sng" dirty="0">
                <a:latin typeface="Bahnschrift" panose="020B0502040204020203" pitchFamily="34" charset="0"/>
                <a:cs typeface="Times New Roman" panose="02020603050405020304" pitchFamily="18" charset="0"/>
              </a:rPr>
              <a:t>better lycopene and TPC extraction</a:t>
            </a:r>
            <a:r>
              <a:rPr lang="tr-TR" sz="1800" u="sng" dirty="0">
                <a:latin typeface="Bahnschrift" panose="020B0502040204020203" pitchFamily="34" charset="0"/>
                <a:cs typeface="Times New Roman" panose="02020603050405020304" pitchFamily="18" charset="0"/>
              </a:rPr>
              <a:t>, </a:t>
            </a:r>
            <a:r>
              <a:rPr lang="tr-TR" sz="1800" u="sng" dirty="0" err="1">
                <a:latin typeface="Bahnschrift" panose="020B0502040204020203" pitchFamily="34" charset="0"/>
                <a:cs typeface="Times New Roman" panose="02020603050405020304" pitchFamily="18" charset="0"/>
              </a:rPr>
              <a:t>textural</a:t>
            </a:r>
            <a:r>
              <a:rPr lang="tr-TR" sz="1800" u="sng" dirty="0">
                <a:latin typeface="Bahnschrift" panose="020B0502040204020203" pitchFamily="34" charset="0"/>
                <a:cs typeface="Times New Roman" panose="02020603050405020304" pitchFamily="18" charset="0"/>
              </a:rPr>
              <a:t>, </a:t>
            </a:r>
            <a:r>
              <a:rPr lang="tr-TR" sz="1800" u="sng" dirty="0" err="1">
                <a:latin typeface="Bahnschrift" panose="020B0502040204020203" pitchFamily="34" charset="0"/>
                <a:cs typeface="Times New Roman" panose="02020603050405020304" pitchFamily="18" charset="0"/>
              </a:rPr>
              <a:t>and</a:t>
            </a:r>
            <a:r>
              <a:rPr lang="tr-TR" sz="1800" u="sng" dirty="0">
                <a:latin typeface="Bahnschrift" panose="020B0502040204020203" pitchFamily="34" charset="0"/>
                <a:cs typeface="Times New Roman" panose="02020603050405020304" pitchFamily="18" charset="0"/>
              </a:rPr>
              <a:t> </a:t>
            </a:r>
            <a:r>
              <a:rPr lang="tr-TR" sz="1800" u="sng" dirty="0" err="1">
                <a:latin typeface="Bahnschrift" panose="020B0502040204020203" pitchFamily="34" charset="0"/>
                <a:cs typeface="Times New Roman" panose="02020603050405020304" pitchFamily="18" charset="0"/>
              </a:rPr>
              <a:t>physicochemical</a:t>
            </a:r>
            <a:r>
              <a:rPr lang="tr-TR" sz="1800" u="sng" dirty="0">
                <a:latin typeface="Bahnschrift" panose="020B0502040204020203" pitchFamily="34" charset="0"/>
                <a:cs typeface="Times New Roman" panose="02020603050405020304" pitchFamily="18" charset="0"/>
              </a:rPr>
              <a:t> </a:t>
            </a:r>
            <a:r>
              <a:rPr lang="tr-TR" sz="1800" u="sng" dirty="0" err="1">
                <a:latin typeface="Bahnschrift" panose="020B0502040204020203" pitchFamily="34" charset="0"/>
                <a:cs typeface="Times New Roman" panose="02020603050405020304" pitchFamily="18" charset="0"/>
              </a:rPr>
              <a:t>properties</a:t>
            </a:r>
            <a:r>
              <a:rPr lang="en-US" sz="1800" dirty="0">
                <a:latin typeface="Bahnschrift" panose="020B0502040204020203" pitchFamily="34" charset="0"/>
                <a:cs typeface="Times New Roman" panose="02020603050405020304" pitchFamily="18" charset="0"/>
              </a:rPr>
              <a:t>.</a:t>
            </a:r>
            <a:endParaRPr lang="tr-TR" sz="1800" dirty="0">
              <a:latin typeface="Bahnschrift" panose="020B0502040204020203" pitchFamily="34" charset="0"/>
              <a:cs typeface="Times New Roman" panose="02020603050405020304" pitchFamily="18" charset="0"/>
            </a:endParaRPr>
          </a:p>
          <a:p>
            <a:pPr marL="0" indent="0" algn="just">
              <a:buNone/>
            </a:pPr>
            <a:endParaRPr lang="tr-TR" sz="1800" dirty="0">
              <a:latin typeface="Bahnschrift" panose="020B0502040204020203" pitchFamily="34" charset="0"/>
              <a:cs typeface="Times New Roman" panose="02020603050405020304" pitchFamily="18" charset="0"/>
            </a:endParaRPr>
          </a:p>
          <a:p>
            <a:pPr marL="0" indent="0" algn="just">
              <a:buNone/>
            </a:pPr>
            <a:endParaRPr lang="en-US" sz="1800" dirty="0">
              <a:latin typeface="Bahnschrif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011583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funtomp">
      <a:dk1>
        <a:sysClr val="windowText" lastClr="000000"/>
      </a:dk1>
      <a:lt1>
        <a:sysClr val="window" lastClr="FFFFFF"/>
      </a:lt1>
      <a:dk2>
        <a:srgbClr val="5D0918"/>
      </a:dk2>
      <a:lt2>
        <a:srgbClr val="F9F6EE"/>
      </a:lt2>
      <a:accent1>
        <a:srgbClr val="DB153C"/>
      </a:accent1>
      <a:accent2>
        <a:srgbClr val="6D9C4B"/>
      </a:accent2>
      <a:accent3>
        <a:srgbClr val="CFA74C"/>
      </a:accent3>
      <a:accent4>
        <a:srgbClr val="B7D055"/>
      </a:accent4>
      <a:accent5>
        <a:srgbClr val="314422"/>
      </a:accent5>
      <a:accent6>
        <a:srgbClr val="5D0918"/>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TotalTime>
  <Words>795</Words>
  <Application>Microsoft Office PowerPoint</Application>
  <PresentationFormat>Widescreen</PresentationFormat>
  <Paragraphs>94</Paragraphs>
  <Slides>12</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Aptos</vt:lpstr>
      <vt:lpstr>Aptos Display</vt:lpstr>
      <vt:lpstr>Arial</vt:lpstr>
      <vt:lpstr>Bahnschrift</vt:lpstr>
      <vt:lpstr>Calibri</vt:lpstr>
      <vt:lpstr>Open Sans</vt:lpstr>
      <vt:lpstr>Open Sans Light</vt:lpstr>
      <vt:lpstr>Times New Roman</vt:lpstr>
      <vt:lpstr>-webkit-standard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EFFECTS OF MICROWAVE PASTEURIZATION ON A FUNCTIONAL TOMATO SAUCE ENRICHED WITH PEA PROTEIN AND OLIVE POWDER</vt:lpstr>
      <vt:lpstr>PowerPoint Presentation</vt:lpstr>
      <vt:lpstr>PowerPoint Presentation</vt:lpstr>
      <vt:lpstr>PowerPoint Presentation</vt:lpstr>
      <vt:lpstr>Thank 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 gökçen sakar</dc:creator>
  <cp:lastModifiedBy>mecit halil oztop</cp:lastModifiedBy>
  <cp:revision>21</cp:revision>
  <dcterms:created xsi:type="dcterms:W3CDTF">2024-07-22T11:48:52Z</dcterms:created>
  <dcterms:modified xsi:type="dcterms:W3CDTF">2024-07-24T08:43:22Z</dcterms:modified>
</cp:coreProperties>
</file>